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Lst>
  <p:notesMasterIdLst>
    <p:notesMasterId r:id="rId73"/>
  </p:notesMasterIdLst>
  <p:handoutMasterIdLst>
    <p:handoutMasterId r:id="rId74"/>
  </p:handoutMasterIdLst>
  <p:sldIdLst>
    <p:sldId id="257" r:id="rId4"/>
    <p:sldId id="302" r:id="rId5"/>
    <p:sldId id="261" r:id="rId6"/>
    <p:sldId id="264" r:id="rId7"/>
    <p:sldId id="262" r:id="rId8"/>
    <p:sldId id="266" r:id="rId9"/>
    <p:sldId id="265" r:id="rId10"/>
    <p:sldId id="267" r:id="rId11"/>
    <p:sldId id="263" r:id="rId12"/>
    <p:sldId id="287" r:id="rId13"/>
    <p:sldId id="272" r:id="rId14"/>
    <p:sldId id="273" r:id="rId15"/>
    <p:sldId id="274" r:id="rId16"/>
    <p:sldId id="275" r:id="rId17"/>
    <p:sldId id="276" r:id="rId18"/>
    <p:sldId id="284" r:id="rId19"/>
    <p:sldId id="285" r:id="rId20"/>
    <p:sldId id="286" r:id="rId21"/>
    <p:sldId id="278" r:id="rId22"/>
    <p:sldId id="280" r:id="rId23"/>
    <p:sldId id="281" r:id="rId24"/>
    <p:sldId id="282" r:id="rId25"/>
    <p:sldId id="283" r:id="rId26"/>
    <p:sldId id="289" r:id="rId27"/>
    <p:sldId id="288" r:id="rId28"/>
    <p:sldId id="314" r:id="rId29"/>
    <p:sldId id="315" r:id="rId30"/>
    <p:sldId id="334" r:id="rId31"/>
    <p:sldId id="327" r:id="rId32"/>
    <p:sldId id="360" r:id="rId33"/>
    <p:sldId id="316" r:id="rId34"/>
    <p:sldId id="332" r:id="rId35"/>
    <p:sldId id="362" r:id="rId36"/>
    <p:sldId id="363" r:id="rId37"/>
    <p:sldId id="317" r:id="rId38"/>
    <p:sldId id="330" r:id="rId39"/>
    <p:sldId id="364" r:id="rId40"/>
    <p:sldId id="365" r:id="rId41"/>
    <p:sldId id="313" r:id="rId42"/>
    <p:sldId id="335" r:id="rId43"/>
    <p:sldId id="336" r:id="rId44"/>
    <p:sldId id="337" r:id="rId45"/>
    <p:sldId id="338" r:id="rId46"/>
    <p:sldId id="339" r:id="rId47"/>
    <p:sldId id="318" r:id="rId48"/>
    <p:sldId id="340" r:id="rId49"/>
    <p:sldId id="341" r:id="rId50"/>
    <p:sldId id="342" r:id="rId51"/>
    <p:sldId id="343" r:id="rId52"/>
    <p:sldId id="312" r:id="rId53"/>
    <p:sldId id="321" r:id="rId54"/>
    <p:sldId id="344" r:id="rId55"/>
    <p:sldId id="345" r:id="rId56"/>
    <p:sldId id="320" r:id="rId57"/>
    <p:sldId id="349" r:id="rId58"/>
    <p:sldId id="322" r:id="rId59"/>
    <p:sldId id="350" r:id="rId60"/>
    <p:sldId id="351" r:id="rId61"/>
    <p:sldId id="352" r:id="rId62"/>
    <p:sldId id="353" r:id="rId63"/>
    <p:sldId id="311" r:id="rId64"/>
    <p:sldId id="323" r:id="rId65"/>
    <p:sldId id="354" r:id="rId66"/>
    <p:sldId id="355" r:id="rId67"/>
    <p:sldId id="324" r:id="rId68"/>
    <p:sldId id="356" r:id="rId69"/>
    <p:sldId id="357" r:id="rId70"/>
    <p:sldId id="358" r:id="rId71"/>
    <p:sldId id="359" r:id="rId72"/>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2A2B"/>
    <a:srgbClr val="37A537"/>
    <a:srgbClr val="C4AFD4"/>
    <a:srgbClr val="99DF8B"/>
    <a:srgbClr val="5195C4"/>
    <a:srgbClr val="D41E1F"/>
    <a:srgbClr val="D62526"/>
    <a:srgbClr val="FF8214"/>
    <a:srgbClr val="2279B4"/>
    <a:srgbClr val="BAB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59" autoAdjust="0"/>
    <p:restoredTop sz="85793" autoAdjust="0"/>
  </p:normalViewPr>
  <p:slideViewPr>
    <p:cSldViewPr snapToGrid="0">
      <p:cViewPr varScale="1">
        <p:scale>
          <a:sx n="62" d="100"/>
          <a:sy n="62" d="100"/>
        </p:scale>
        <p:origin x="1704" y="72"/>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4776"/>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369C1-29A8-4F7D-8EC3-0E26ED6EA1A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D86E3ECF-9478-4EE1-9BD2-9B1EDF04D866}">
      <dgm:prSet phldrT="[Texto]"/>
      <dgm:spPr/>
      <dgm:t>
        <a:bodyPr/>
        <a:lstStyle/>
        <a:p>
          <a:r>
            <a:rPr lang="es-ES" dirty="0"/>
            <a:t>Datos</a:t>
          </a:r>
        </a:p>
      </dgm:t>
    </dgm:pt>
    <dgm:pt modelId="{E20283F8-EEB2-4814-B06A-CE36446B1936}" type="parTrans" cxnId="{0B50D3A9-7C0B-4160-A57C-CB2A3EB29245}">
      <dgm:prSet/>
      <dgm:spPr/>
      <dgm:t>
        <a:bodyPr/>
        <a:lstStyle/>
        <a:p>
          <a:endParaRPr lang="es-ES"/>
        </a:p>
      </dgm:t>
    </dgm:pt>
    <dgm:pt modelId="{C9D27C7D-3003-4D2E-B882-D6CFD6533BEB}" type="sibTrans" cxnId="{0B50D3A9-7C0B-4160-A57C-CB2A3EB29245}">
      <dgm:prSet/>
      <dgm:spPr/>
      <dgm:t>
        <a:bodyPr/>
        <a:lstStyle/>
        <a:p>
          <a:endParaRPr lang="es-ES"/>
        </a:p>
      </dgm:t>
    </dgm:pt>
    <dgm:pt modelId="{1FCA613D-0472-4F1D-BE02-9631FE8540E2}">
      <dgm:prSet phldrT="[Texto]"/>
      <dgm:spPr/>
      <dgm:t>
        <a:bodyPr/>
        <a:lstStyle/>
        <a:p>
          <a:r>
            <a:rPr lang="es-PY" dirty="0"/>
            <a:t>"valor 5.000" es sólo un dato,</a:t>
          </a:r>
          <a:endParaRPr lang="es-ES" dirty="0"/>
        </a:p>
      </dgm:t>
    </dgm:pt>
    <dgm:pt modelId="{8510C44B-E9F1-4154-A646-1A5DD59C6D44}" type="parTrans" cxnId="{5A544237-AA33-4770-AB64-25EB9D53AFB8}">
      <dgm:prSet/>
      <dgm:spPr/>
      <dgm:t>
        <a:bodyPr/>
        <a:lstStyle/>
        <a:p>
          <a:endParaRPr lang="es-ES"/>
        </a:p>
      </dgm:t>
    </dgm:pt>
    <dgm:pt modelId="{237CCF47-D82C-427D-8F2B-56C3F2B0D03D}" type="sibTrans" cxnId="{5A544237-AA33-4770-AB64-25EB9D53AFB8}">
      <dgm:prSet/>
      <dgm:spPr/>
      <dgm:t>
        <a:bodyPr/>
        <a:lstStyle/>
        <a:p>
          <a:endParaRPr lang="es-ES"/>
        </a:p>
      </dgm:t>
    </dgm:pt>
    <dgm:pt modelId="{E2DF5159-4B8B-46BB-8725-A5B664D5D12C}">
      <dgm:prSet phldrT="[Texto]"/>
      <dgm:spPr/>
      <dgm:t>
        <a:bodyPr/>
        <a:lstStyle/>
        <a:p>
          <a:r>
            <a:rPr lang="es-ES" dirty="0"/>
            <a:t>Información</a:t>
          </a:r>
        </a:p>
      </dgm:t>
    </dgm:pt>
    <dgm:pt modelId="{9DA63A4B-E273-490D-96F3-58A4D2A1E75B}" type="parTrans" cxnId="{48147DCA-2578-43F8-A5C5-59D99C7CE248}">
      <dgm:prSet/>
      <dgm:spPr/>
      <dgm:t>
        <a:bodyPr/>
        <a:lstStyle/>
        <a:p>
          <a:endParaRPr lang="es-ES"/>
        </a:p>
      </dgm:t>
    </dgm:pt>
    <dgm:pt modelId="{3FAC2887-02CA-45E0-A9C5-2900FDAADEDB}" type="sibTrans" cxnId="{48147DCA-2578-43F8-A5C5-59D99C7CE248}">
      <dgm:prSet/>
      <dgm:spPr/>
      <dgm:t>
        <a:bodyPr/>
        <a:lstStyle/>
        <a:p>
          <a:endParaRPr lang="es-ES"/>
        </a:p>
      </dgm:t>
    </dgm:pt>
    <dgm:pt modelId="{2450E779-8EB1-4D2C-A2F5-7FFC3843EF55}">
      <dgm:prSet phldrT="[Texto]"/>
      <dgm:spPr/>
      <dgm:t>
        <a:bodyPr/>
        <a:lstStyle/>
        <a:p>
          <a:r>
            <a:rPr lang="es-PY" dirty="0"/>
            <a:t>y cuando lo contextualizamos y decimos que son "5.000 dólares vendidos durante un mes" lo hemos transformado en información,</a:t>
          </a:r>
          <a:endParaRPr lang="es-ES" dirty="0"/>
        </a:p>
      </dgm:t>
    </dgm:pt>
    <dgm:pt modelId="{22C804D1-1DDD-4BC6-B8B3-802204E8CDB1}" type="parTrans" cxnId="{8EB6F2DE-C6B1-4815-9C59-AE5B29C20FE6}">
      <dgm:prSet/>
      <dgm:spPr/>
      <dgm:t>
        <a:bodyPr/>
        <a:lstStyle/>
        <a:p>
          <a:endParaRPr lang="es-ES"/>
        </a:p>
      </dgm:t>
    </dgm:pt>
    <dgm:pt modelId="{1B54B555-558D-4BD3-BF79-11253F228ED5}" type="sibTrans" cxnId="{8EB6F2DE-C6B1-4815-9C59-AE5B29C20FE6}">
      <dgm:prSet/>
      <dgm:spPr/>
      <dgm:t>
        <a:bodyPr/>
        <a:lstStyle/>
        <a:p>
          <a:endParaRPr lang="es-ES"/>
        </a:p>
      </dgm:t>
    </dgm:pt>
    <dgm:pt modelId="{847D68D5-9F77-431F-AD98-4CD749CD7C20}">
      <dgm:prSet phldrT="[Texto]"/>
      <dgm:spPr/>
      <dgm:t>
        <a:bodyPr/>
        <a:lstStyle/>
        <a:p>
          <a:r>
            <a:rPr lang="es-ES" dirty="0"/>
            <a:t>Conocimiento</a:t>
          </a:r>
        </a:p>
      </dgm:t>
    </dgm:pt>
    <dgm:pt modelId="{79F1991B-904B-4A43-813B-76413EA20D6F}" type="parTrans" cxnId="{95DC24CB-DC05-4122-B5E5-B00869FE6E98}">
      <dgm:prSet/>
      <dgm:spPr/>
      <dgm:t>
        <a:bodyPr/>
        <a:lstStyle/>
        <a:p>
          <a:endParaRPr lang="es-ES"/>
        </a:p>
      </dgm:t>
    </dgm:pt>
    <dgm:pt modelId="{DB917304-BA17-48B3-BA0C-3380C652B8F4}" type="sibTrans" cxnId="{95DC24CB-DC05-4122-B5E5-B00869FE6E98}">
      <dgm:prSet/>
      <dgm:spPr/>
      <dgm:t>
        <a:bodyPr/>
        <a:lstStyle/>
        <a:p>
          <a:endParaRPr lang="es-ES"/>
        </a:p>
      </dgm:t>
    </dgm:pt>
    <dgm:pt modelId="{0785D1D1-7032-4126-9182-A8C46D3838AF}">
      <dgm:prSet phldrT="[Texto]"/>
      <dgm:spPr/>
      <dgm:t>
        <a:bodyPr/>
        <a:lstStyle/>
        <a:p>
          <a:r>
            <a:rPr lang="es-PY"/>
            <a:t>y se convierte finalmente en conocimiento cuando lo comparamos con los meses anteriores, y con la evolución de otros productos y mercados, y nos sirve para mejorar nuestro negocio de alguna manera</a:t>
          </a:r>
          <a:endParaRPr lang="es-ES" dirty="0"/>
        </a:p>
      </dgm:t>
    </dgm:pt>
    <dgm:pt modelId="{CCFD7171-A9DF-49C8-A157-3CB726C885B1}" type="parTrans" cxnId="{5B0F15CA-F5D3-4F4C-96F6-61CF01C1C6A8}">
      <dgm:prSet/>
      <dgm:spPr/>
      <dgm:t>
        <a:bodyPr/>
        <a:lstStyle/>
        <a:p>
          <a:endParaRPr lang="es-ES"/>
        </a:p>
      </dgm:t>
    </dgm:pt>
    <dgm:pt modelId="{1973F364-A9E7-4B4A-AADF-CE9219D404EB}" type="sibTrans" cxnId="{5B0F15CA-F5D3-4F4C-96F6-61CF01C1C6A8}">
      <dgm:prSet/>
      <dgm:spPr/>
      <dgm:t>
        <a:bodyPr/>
        <a:lstStyle/>
        <a:p>
          <a:endParaRPr lang="es-ES"/>
        </a:p>
      </dgm:t>
    </dgm:pt>
    <dgm:pt modelId="{37400DB4-8D1F-4E2D-B054-2AF5FC6DF87E}" type="pres">
      <dgm:prSet presAssocID="{43D369C1-29A8-4F7D-8EC3-0E26ED6EA1A8}" presName="linear" presStyleCnt="0">
        <dgm:presLayoutVars>
          <dgm:dir/>
          <dgm:animLvl val="lvl"/>
          <dgm:resizeHandles val="exact"/>
        </dgm:presLayoutVars>
      </dgm:prSet>
      <dgm:spPr/>
    </dgm:pt>
    <dgm:pt modelId="{16AA4B98-166B-4F26-889B-43CC118D1D03}" type="pres">
      <dgm:prSet presAssocID="{D86E3ECF-9478-4EE1-9BD2-9B1EDF04D866}" presName="parentLin" presStyleCnt="0"/>
      <dgm:spPr/>
    </dgm:pt>
    <dgm:pt modelId="{3FA9C1A0-F5CE-4742-B7CB-8D234AF53138}" type="pres">
      <dgm:prSet presAssocID="{D86E3ECF-9478-4EE1-9BD2-9B1EDF04D866}" presName="parentLeftMargin" presStyleLbl="node1" presStyleIdx="0" presStyleCnt="3"/>
      <dgm:spPr/>
    </dgm:pt>
    <dgm:pt modelId="{59F019A5-E8C3-499C-9C55-CB315931A305}" type="pres">
      <dgm:prSet presAssocID="{D86E3ECF-9478-4EE1-9BD2-9B1EDF04D866}" presName="parentText" presStyleLbl="node1" presStyleIdx="0" presStyleCnt="3">
        <dgm:presLayoutVars>
          <dgm:chMax val="0"/>
          <dgm:bulletEnabled val="1"/>
        </dgm:presLayoutVars>
      </dgm:prSet>
      <dgm:spPr/>
    </dgm:pt>
    <dgm:pt modelId="{3063765B-F711-4925-9BBC-D348AA497143}" type="pres">
      <dgm:prSet presAssocID="{D86E3ECF-9478-4EE1-9BD2-9B1EDF04D866}" presName="negativeSpace" presStyleCnt="0"/>
      <dgm:spPr/>
    </dgm:pt>
    <dgm:pt modelId="{82ED1BBE-059C-4FBA-BF0C-0DAFE925F992}" type="pres">
      <dgm:prSet presAssocID="{D86E3ECF-9478-4EE1-9BD2-9B1EDF04D866}" presName="childText" presStyleLbl="conFgAcc1" presStyleIdx="0" presStyleCnt="3">
        <dgm:presLayoutVars>
          <dgm:bulletEnabled val="1"/>
        </dgm:presLayoutVars>
      </dgm:prSet>
      <dgm:spPr/>
    </dgm:pt>
    <dgm:pt modelId="{EC1992EB-0AD3-4DB0-B99A-7E4406CE48FE}" type="pres">
      <dgm:prSet presAssocID="{C9D27C7D-3003-4D2E-B882-D6CFD6533BEB}" presName="spaceBetweenRectangles" presStyleCnt="0"/>
      <dgm:spPr/>
    </dgm:pt>
    <dgm:pt modelId="{F2C71012-FE43-46A1-9653-817864CE1B32}" type="pres">
      <dgm:prSet presAssocID="{E2DF5159-4B8B-46BB-8725-A5B664D5D12C}" presName="parentLin" presStyleCnt="0"/>
      <dgm:spPr/>
    </dgm:pt>
    <dgm:pt modelId="{8B286B1C-ADBE-4A60-A30D-67921D54F4D0}" type="pres">
      <dgm:prSet presAssocID="{E2DF5159-4B8B-46BB-8725-A5B664D5D12C}" presName="parentLeftMargin" presStyleLbl="node1" presStyleIdx="0" presStyleCnt="3"/>
      <dgm:spPr/>
    </dgm:pt>
    <dgm:pt modelId="{85C5226E-5170-4D97-B493-700EC7F9387C}" type="pres">
      <dgm:prSet presAssocID="{E2DF5159-4B8B-46BB-8725-A5B664D5D12C}" presName="parentText" presStyleLbl="node1" presStyleIdx="1" presStyleCnt="3">
        <dgm:presLayoutVars>
          <dgm:chMax val="0"/>
          <dgm:bulletEnabled val="1"/>
        </dgm:presLayoutVars>
      </dgm:prSet>
      <dgm:spPr/>
    </dgm:pt>
    <dgm:pt modelId="{EAF10D82-DD8F-4A37-B226-61104C4896C4}" type="pres">
      <dgm:prSet presAssocID="{E2DF5159-4B8B-46BB-8725-A5B664D5D12C}" presName="negativeSpace" presStyleCnt="0"/>
      <dgm:spPr/>
    </dgm:pt>
    <dgm:pt modelId="{021396E4-7AED-41BB-8FA7-7CFE3413689F}" type="pres">
      <dgm:prSet presAssocID="{E2DF5159-4B8B-46BB-8725-A5B664D5D12C}" presName="childText" presStyleLbl="conFgAcc1" presStyleIdx="1" presStyleCnt="3">
        <dgm:presLayoutVars>
          <dgm:bulletEnabled val="1"/>
        </dgm:presLayoutVars>
      </dgm:prSet>
      <dgm:spPr/>
    </dgm:pt>
    <dgm:pt modelId="{1CB3194D-2FA1-4891-8778-201634D4E996}" type="pres">
      <dgm:prSet presAssocID="{3FAC2887-02CA-45E0-A9C5-2900FDAADEDB}" presName="spaceBetweenRectangles" presStyleCnt="0"/>
      <dgm:spPr/>
    </dgm:pt>
    <dgm:pt modelId="{FA141B4E-3743-4D0B-AD81-D8959FDD7B99}" type="pres">
      <dgm:prSet presAssocID="{847D68D5-9F77-431F-AD98-4CD749CD7C20}" presName="parentLin" presStyleCnt="0"/>
      <dgm:spPr/>
    </dgm:pt>
    <dgm:pt modelId="{16D35977-3F8B-4EB6-ADF5-ACEBD15EF186}" type="pres">
      <dgm:prSet presAssocID="{847D68D5-9F77-431F-AD98-4CD749CD7C20}" presName="parentLeftMargin" presStyleLbl="node1" presStyleIdx="1" presStyleCnt="3"/>
      <dgm:spPr/>
    </dgm:pt>
    <dgm:pt modelId="{179905F1-795B-4FFE-BF60-E0EBFC4AB4D5}" type="pres">
      <dgm:prSet presAssocID="{847D68D5-9F77-431F-AD98-4CD749CD7C20}" presName="parentText" presStyleLbl="node1" presStyleIdx="2" presStyleCnt="3">
        <dgm:presLayoutVars>
          <dgm:chMax val="0"/>
          <dgm:bulletEnabled val="1"/>
        </dgm:presLayoutVars>
      </dgm:prSet>
      <dgm:spPr/>
    </dgm:pt>
    <dgm:pt modelId="{2C99DA57-B0B1-4D5D-B760-7BE40A1E9C34}" type="pres">
      <dgm:prSet presAssocID="{847D68D5-9F77-431F-AD98-4CD749CD7C20}" presName="negativeSpace" presStyleCnt="0"/>
      <dgm:spPr/>
    </dgm:pt>
    <dgm:pt modelId="{74D1A822-25B5-45B9-A662-4C0BCC9B3DB3}" type="pres">
      <dgm:prSet presAssocID="{847D68D5-9F77-431F-AD98-4CD749CD7C20}" presName="childText" presStyleLbl="conFgAcc1" presStyleIdx="2" presStyleCnt="3">
        <dgm:presLayoutVars>
          <dgm:bulletEnabled val="1"/>
        </dgm:presLayoutVars>
      </dgm:prSet>
      <dgm:spPr/>
    </dgm:pt>
  </dgm:ptLst>
  <dgm:cxnLst>
    <dgm:cxn modelId="{9846A33C-C00C-46CD-8D46-AF433BD00594}" type="presOf" srcId="{D86E3ECF-9478-4EE1-9BD2-9B1EDF04D866}" destId="{59F019A5-E8C3-499C-9C55-CB315931A305}" srcOrd="1" destOrd="0" presId="urn:microsoft.com/office/officeart/2005/8/layout/list1"/>
    <dgm:cxn modelId="{B962DC45-E088-44D4-ACEC-D344CA3F2C04}" type="presOf" srcId="{0785D1D1-7032-4126-9182-A8C46D3838AF}" destId="{74D1A822-25B5-45B9-A662-4C0BCC9B3DB3}" srcOrd="0" destOrd="0" presId="urn:microsoft.com/office/officeart/2005/8/layout/list1"/>
    <dgm:cxn modelId="{81C9FD32-841E-408F-92A9-051097FC5C32}" type="presOf" srcId="{847D68D5-9F77-431F-AD98-4CD749CD7C20}" destId="{179905F1-795B-4FFE-BF60-E0EBFC4AB4D5}" srcOrd="1" destOrd="0" presId="urn:microsoft.com/office/officeart/2005/8/layout/list1"/>
    <dgm:cxn modelId="{B57D45BD-3C0D-413E-A954-6EB73B65CF95}" type="presOf" srcId="{D86E3ECF-9478-4EE1-9BD2-9B1EDF04D866}" destId="{3FA9C1A0-F5CE-4742-B7CB-8D234AF53138}" srcOrd="0" destOrd="0" presId="urn:microsoft.com/office/officeart/2005/8/layout/list1"/>
    <dgm:cxn modelId="{5B0F15CA-F5D3-4F4C-96F6-61CF01C1C6A8}" srcId="{847D68D5-9F77-431F-AD98-4CD749CD7C20}" destId="{0785D1D1-7032-4126-9182-A8C46D3838AF}" srcOrd="0" destOrd="0" parTransId="{CCFD7171-A9DF-49C8-A157-3CB726C885B1}" sibTransId="{1973F364-A9E7-4B4A-AADF-CE9219D404EB}"/>
    <dgm:cxn modelId="{5A544237-AA33-4770-AB64-25EB9D53AFB8}" srcId="{D86E3ECF-9478-4EE1-9BD2-9B1EDF04D866}" destId="{1FCA613D-0472-4F1D-BE02-9631FE8540E2}" srcOrd="0" destOrd="0" parTransId="{8510C44B-E9F1-4154-A646-1A5DD59C6D44}" sibTransId="{237CCF47-D82C-427D-8F2B-56C3F2B0D03D}"/>
    <dgm:cxn modelId="{48147DCA-2578-43F8-A5C5-59D99C7CE248}" srcId="{43D369C1-29A8-4F7D-8EC3-0E26ED6EA1A8}" destId="{E2DF5159-4B8B-46BB-8725-A5B664D5D12C}" srcOrd="1" destOrd="0" parTransId="{9DA63A4B-E273-490D-96F3-58A4D2A1E75B}" sibTransId="{3FAC2887-02CA-45E0-A9C5-2900FDAADEDB}"/>
    <dgm:cxn modelId="{2EA2CEBF-8104-4402-A834-AD5AF0F36751}" type="presOf" srcId="{847D68D5-9F77-431F-AD98-4CD749CD7C20}" destId="{16D35977-3F8B-4EB6-ADF5-ACEBD15EF186}" srcOrd="0" destOrd="0" presId="urn:microsoft.com/office/officeart/2005/8/layout/list1"/>
    <dgm:cxn modelId="{8EB6F2DE-C6B1-4815-9C59-AE5B29C20FE6}" srcId="{E2DF5159-4B8B-46BB-8725-A5B664D5D12C}" destId="{2450E779-8EB1-4D2C-A2F5-7FFC3843EF55}" srcOrd="0" destOrd="0" parTransId="{22C804D1-1DDD-4BC6-B8B3-802204E8CDB1}" sibTransId="{1B54B555-558D-4BD3-BF79-11253F228ED5}"/>
    <dgm:cxn modelId="{254E03B6-24B0-40D0-97BE-AD087B543F7E}" type="presOf" srcId="{1FCA613D-0472-4F1D-BE02-9631FE8540E2}" destId="{82ED1BBE-059C-4FBA-BF0C-0DAFE925F992}" srcOrd="0" destOrd="0" presId="urn:microsoft.com/office/officeart/2005/8/layout/list1"/>
    <dgm:cxn modelId="{22EC5523-FBC2-4425-BAC0-BFA342623115}" type="presOf" srcId="{43D369C1-29A8-4F7D-8EC3-0E26ED6EA1A8}" destId="{37400DB4-8D1F-4E2D-B054-2AF5FC6DF87E}" srcOrd="0" destOrd="0" presId="urn:microsoft.com/office/officeart/2005/8/layout/list1"/>
    <dgm:cxn modelId="{0B50D3A9-7C0B-4160-A57C-CB2A3EB29245}" srcId="{43D369C1-29A8-4F7D-8EC3-0E26ED6EA1A8}" destId="{D86E3ECF-9478-4EE1-9BD2-9B1EDF04D866}" srcOrd="0" destOrd="0" parTransId="{E20283F8-EEB2-4814-B06A-CE36446B1936}" sibTransId="{C9D27C7D-3003-4D2E-B882-D6CFD6533BEB}"/>
    <dgm:cxn modelId="{1DC8E9DD-8583-4CD3-92A8-9FBF75C5211E}" type="presOf" srcId="{2450E779-8EB1-4D2C-A2F5-7FFC3843EF55}" destId="{021396E4-7AED-41BB-8FA7-7CFE3413689F}" srcOrd="0" destOrd="0" presId="urn:microsoft.com/office/officeart/2005/8/layout/list1"/>
    <dgm:cxn modelId="{C8BC354E-6617-42BA-8063-4467F9C928A3}" type="presOf" srcId="{E2DF5159-4B8B-46BB-8725-A5B664D5D12C}" destId="{85C5226E-5170-4D97-B493-700EC7F9387C}" srcOrd="1" destOrd="0" presId="urn:microsoft.com/office/officeart/2005/8/layout/list1"/>
    <dgm:cxn modelId="{95DC24CB-DC05-4122-B5E5-B00869FE6E98}" srcId="{43D369C1-29A8-4F7D-8EC3-0E26ED6EA1A8}" destId="{847D68D5-9F77-431F-AD98-4CD749CD7C20}" srcOrd="2" destOrd="0" parTransId="{79F1991B-904B-4A43-813B-76413EA20D6F}" sibTransId="{DB917304-BA17-48B3-BA0C-3380C652B8F4}"/>
    <dgm:cxn modelId="{B968D7F5-AF82-4DAE-813E-361E5594FFED}" type="presOf" srcId="{E2DF5159-4B8B-46BB-8725-A5B664D5D12C}" destId="{8B286B1C-ADBE-4A60-A30D-67921D54F4D0}" srcOrd="0" destOrd="0" presId="urn:microsoft.com/office/officeart/2005/8/layout/list1"/>
    <dgm:cxn modelId="{B8077C43-232C-4D96-9BA6-0DF00E93B9B5}" type="presParOf" srcId="{37400DB4-8D1F-4E2D-B054-2AF5FC6DF87E}" destId="{16AA4B98-166B-4F26-889B-43CC118D1D03}" srcOrd="0" destOrd="0" presId="urn:microsoft.com/office/officeart/2005/8/layout/list1"/>
    <dgm:cxn modelId="{47951289-9A6E-4A38-B662-D0E76026967C}" type="presParOf" srcId="{16AA4B98-166B-4F26-889B-43CC118D1D03}" destId="{3FA9C1A0-F5CE-4742-B7CB-8D234AF53138}" srcOrd="0" destOrd="0" presId="urn:microsoft.com/office/officeart/2005/8/layout/list1"/>
    <dgm:cxn modelId="{D6A3F9C9-BB15-435A-A597-C1CC8F2ECA9F}" type="presParOf" srcId="{16AA4B98-166B-4F26-889B-43CC118D1D03}" destId="{59F019A5-E8C3-499C-9C55-CB315931A305}" srcOrd="1" destOrd="0" presId="urn:microsoft.com/office/officeart/2005/8/layout/list1"/>
    <dgm:cxn modelId="{1716D77A-3C10-489C-9055-B7BC3CF40F9D}" type="presParOf" srcId="{37400DB4-8D1F-4E2D-B054-2AF5FC6DF87E}" destId="{3063765B-F711-4925-9BBC-D348AA497143}" srcOrd="1" destOrd="0" presId="urn:microsoft.com/office/officeart/2005/8/layout/list1"/>
    <dgm:cxn modelId="{5A356FDE-41D5-49AE-BB7E-87A768E438C7}" type="presParOf" srcId="{37400DB4-8D1F-4E2D-B054-2AF5FC6DF87E}" destId="{82ED1BBE-059C-4FBA-BF0C-0DAFE925F992}" srcOrd="2" destOrd="0" presId="urn:microsoft.com/office/officeart/2005/8/layout/list1"/>
    <dgm:cxn modelId="{EE8E2DE1-2B14-4333-984C-9EDD8CE0C154}" type="presParOf" srcId="{37400DB4-8D1F-4E2D-B054-2AF5FC6DF87E}" destId="{EC1992EB-0AD3-4DB0-B99A-7E4406CE48FE}" srcOrd="3" destOrd="0" presId="urn:microsoft.com/office/officeart/2005/8/layout/list1"/>
    <dgm:cxn modelId="{093BA2B0-A046-45A0-AA72-2ABE20D66F53}" type="presParOf" srcId="{37400DB4-8D1F-4E2D-B054-2AF5FC6DF87E}" destId="{F2C71012-FE43-46A1-9653-817864CE1B32}" srcOrd="4" destOrd="0" presId="urn:microsoft.com/office/officeart/2005/8/layout/list1"/>
    <dgm:cxn modelId="{DBDA7363-B076-4885-86B9-220283E54152}" type="presParOf" srcId="{F2C71012-FE43-46A1-9653-817864CE1B32}" destId="{8B286B1C-ADBE-4A60-A30D-67921D54F4D0}" srcOrd="0" destOrd="0" presId="urn:microsoft.com/office/officeart/2005/8/layout/list1"/>
    <dgm:cxn modelId="{4A17FD83-D6B3-4CAB-BD22-19F0B9486002}" type="presParOf" srcId="{F2C71012-FE43-46A1-9653-817864CE1B32}" destId="{85C5226E-5170-4D97-B493-700EC7F9387C}" srcOrd="1" destOrd="0" presId="urn:microsoft.com/office/officeart/2005/8/layout/list1"/>
    <dgm:cxn modelId="{D5BEC264-3308-4829-8FE0-5C856BC28C0D}" type="presParOf" srcId="{37400DB4-8D1F-4E2D-B054-2AF5FC6DF87E}" destId="{EAF10D82-DD8F-4A37-B226-61104C4896C4}" srcOrd="5" destOrd="0" presId="urn:microsoft.com/office/officeart/2005/8/layout/list1"/>
    <dgm:cxn modelId="{638216AE-8F38-435F-A33F-830E75C78819}" type="presParOf" srcId="{37400DB4-8D1F-4E2D-B054-2AF5FC6DF87E}" destId="{021396E4-7AED-41BB-8FA7-7CFE3413689F}" srcOrd="6" destOrd="0" presId="urn:microsoft.com/office/officeart/2005/8/layout/list1"/>
    <dgm:cxn modelId="{EDE10319-1203-496F-82D2-B76A696D3AEB}" type="presParOf" srcId="{37400DB4-8D1F-4E2D-B054-2AF5FC6DF87E}" destId="{1CB3194D-2FA1-4891-8778-201634D4E996}" srcOrd="7" destOrd="0" presId="urn:microsoft.com/office/officeart/2005/8/layout/list1"/>
    <dgm:cxn modelId="{8ADFAC68-9001-41AE-A5C8-BE0FFBC5EE15}" type="presParOf" srcId="{37400DB4-8D1F-4E2D-B054-2AF5FC6DF87E}" destId="{FA141B4E-3743-4D0B-AD81-D8959FDD7B99}" srcOrd="8" destOrd="0" presId="urn:microsoft.com/office/officeart/2005/8/layout/list1"/>
    <dgm:cxn modelId="{44678FF6-725F-4754-9C18-568EDE191795}" type="presParOf" srcId="{FA141B4E-3743-4D0B-AD81-D8959FDD7B99}" destId="{16D35977-3F8B-4EB6-ADF5-ACEBD15EF186}" srcOrd="0" destOrd="0" presId="urn:microsoft.com/office/officeart/2005/8/layout/list1"/>
    <dgm:cxn modelId="{7135B309-2C35-49F7-BF70-C5A73971F472}" type="presParOf" srcId="{FA141B4E-3743-4D0B-AD81-D8959FDD7B99}" destId="{179905F1-795B-4FFE-BF60-E0EBFC4AB4D5}" srcOrd="1" destOrd="0" presId="urn:microsoft.com/office/officeart/2005/8/layout/list1"/>
    <dgm:cxn modelId="{6A71EC3B-A6FE-4838-8993-BF1C008EF7B8}" type="presParOf" srcId="{37400DB4-8D1F-4E2D-B054-2AF5FC6DF87E}" destId="{2C99DA57-B0B1-4D5D-B760-7BE40A1E9C34}" srcOrd="9" destOrd="0" presId="urn:microsoft.com/office/officeart/2005/8/layout/list1"/>
    <dgm:cxn modelId="{C03EFB9A-D665-4992-A142-1E3867D9AD9C}" type="presParOf" srcId="{37400DB4-8D1F-4E2D-B054-2AF5FC6DF87E}" destId="{74D1A822-25B5-45B9-A662-4C0BCC9B3DB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D1286F-F8ED-4919-91EB-E64230891A0C}" type="doc">
      <dgm:prSet loTypeId="urn:microsoft.com/office/officeart/2005/8/layout/process1" loCatId="process" qsTypeId="urn:microsoft.com/office/officeart/2005/8/quickstyle/simple1" qsCatId="simple" csTypeId="urn:microsoft.com/office/officeart/2005/8/colors/accent1_2" csCatId="accent1" phldr="1"/>
      <dgm:spPr/>
    </dgm:pt>
    <dgm:pt modelId="{D8D96607-0D92-42BD-879A-6F589F5F18BF}">
      <dgm:prSet phldrT="[Texto]"/>
      <dgm:spPr/>
      <dgm:t>
        <a:bodyPr/>
        <a:lstStyle/>
        <a:p>
          <a:r>
            <a:rPr lang="es-ES" dirty="0"/>
            <a:t>Extraer</a:t>
          </a:r>
        </a:p>
      </dgm:t>
    </dgm:pt>
    <dgm:pt modelId="{41DE330A-65AA-43A1-A66F-AC6A24BC93B1}" type="parTrans" cxnId="{A83D5A10-F55A-45E1-899E-C1B4FF3F22BE}">
      <dgm:prSet/>
      <dgm:spPr/>
      <dgm:t>
        <a:bodyPr/>
        <a:lstStyle/>
        <a:p>
          <a:endParaRPr lang="es-ES"/>
        </a:p>
      </dgm:t>
    </dgm:pt>
    <dgm:pt modelId="{A4845601-C23F-4F35-9B84-51E8750CC0EB}" type="sibTrans" cxnId="{A83D5A10-F55A-45E1-899E-C1B4FF3F22BE}">
      <dgm:prSet/>
      <dgm:spPr/>
      <dgm:t>
        <a:bodyPr/>
        <a:lstStyle/>
        <a:p>
          <a:endParaRPr lang="es-ES"/>
        </a:p>
      </dgm:t>
    </dgm:pt>
    <dgm:pt modelId="{AAF821B1-3D08-48EC-86E5-8F81F19C9EB5}">
      <dgm:prSet phldrT="[Texto]"/>
      <dgm:spPr/>
      <dgm:t>
        <a:bodyPr/>
        <a:lstStyle/>
        <a:p>
          <a:r>
            <a:rPr lang="es-ES" dirty="0"/>
            <a:t>Transformar</a:t>
          </a:r>
        </a:p>
      </dgm:t>
    </dgm:pt>
    <dgm:pt modelId="{058B0B7F-B603-47B9-B0D5-E0A440BFF3FD}" type="parTrans" cxnId="{966E9C05-9727-4FA3-8171-63B5D3E97F80}">
      <dgm:prSet/>
      <dgm:spPr/>
      <dgm:t>
        <a:bodyPr/>
        <a:lstStyle/>
        <a:p>
          <a:endParaRPr lang="es-ES"/>
        </a:p>
      </dgm:t>
    </dgm:pt>
    <dgm:pt modelId="{72CB5334-7C82-4917-B459-2A6ECCEE0451}" type="sibTrans" cxnId="{966E9C05-9727-4FA3-8171-63B5D3E97F80}">
      <dgm:prSet/>
      <dgm:spPr/>
      <dgm:t>
        <a:bodyPr/>
        <a:lstStyle/>
        <a:p>
          <a:endParaRPr lang="es-ES"/>
        </a:p>
      </dgm:t>
    </dgm:pt>
    <dgm:pt modelId="{72C28C91-91C6-422E-9D41-A8ABB3A7C334}">
      <dgm:prSet phldrT="[Texto]"/>
      <dgm:spPr/>
      <dgm:t>
        <a:bodyPr/>
        <a:lstStyle/>
        <a:p>
          <a:r>
            <a:rPr lang="es-ES" dirty="0"/>
            <a:t>Cargar</a:t>
          </a:r>
        </a:p>
      </dgm:t>
    </dgm:pt>
    <dgm:pt modelId="{43273F8C-8B3E-4877-AEC1-D6FF8C421703}" type="parTrans" cxnId="{12D79146-13D6-4E36-9292-4A6CCBA4B17F}">
      <dgm:prSet/>
      <dgm:spPr/>
      <dgm:t>
        <a:bodyPr/>
        <a:lstStyle/>
        <a:p>
          <a:endParaRPr lang="es-ES"/>
        </a:p>
      </dgm:t>
    </dgm:pt>
    <dgm:pt modelId="{19D86124-D568-456D-88E4-5DA05C31665E}" type="sibTrans" cxnId="{12D79146-13D6-4E36-9292-4A6CCBA4B17F}">
      <dgm:prSet/>
      <dgm:spPr/>
      <dgm:t>
        <a:bodyPr/>
        <a:lstStyle/>
        <a:p>
          <a:endParaRPr lang="es-ES"/>
        </a:p>
      </dgm:t>
    </dgm:pt>
    <dgm:pt modelId="{A700E668-DE91-423E-96FA-6B0AF8C0DFF8}" type="pres">
      <dgm:prSet presAssocID="{65D1286F-F8ED-4919-91EB-E64230891A0C}" presName="Name0" presStyleCnt="0">
        <dgm:presLayoutVars>
          <dgm:dir/>
          <dgm:resizeHandles val="exact"/>
        </dgm:presLayoutVars>
      </dgm:prSet>
      <dgm:spPr/>
    </dgm:pt>
    <dgm:pt modelId="{97F1B962-31FF-44A0-A50D-8B15BDFF8F19}" type="pres">
      <dgm:prSet presAssocID="{D8D96607-0D92-42BD-879A-6F589F5F18BF}" presName="node" presStyleLbl="node1" presStyleIdx="0" presStyleCnt="3">
        <dgm:presLayoutVars>
          <dgm:bulletEnabled val="1"/>
        </dgm:presLayoutVars>
      </dgm:prSet>
      <dgm:spPr/>
    </dgm:pt>
    <dgm:pt modelId="{D3A59047-8DB3-4E08-9374-066CECCB8226}" type="pres">
      <dgm:prSet presAssocID="{A4845601-C23F-4F35-9B84-51E8750CC0EB}" presName="sibTrans" presStyleLbl="sibTrans2D1" presStyleIdx="0" presStyleCnt="2"/>
      <dgm:spPr/>
    </dgm:pt>
    <dgm:pt modelId="{BB37BA53-410A-4591-A9BB-CBCFC9DAAAA6}" type="pres">
      <dgm:prSet presAssocID="{A4845601-C23F-4F35-9B84-51E8750CC0EB}" presName="connectorText" presStyleLbl="sibTrans2D1" presStyleIdx="0" presStyleCnt="2"/>
      <dgm:spPr/>
    </dgm:pt>
    <dgm:pt modelId="{3D7508F5-4A34-4461-9A91-5C9B75372AFE}" type="pres">
      <dgm:prSet presAssocID="{AAF821B1-3D08-48EC-86E5-8F81F19C9EB5}" presName="node" presStyleLbl="node1" presStyleIdx="1" presStyleCnt="3">
        <dgm:presLayoutVars>
          <dgm:bulletEnabled val="1"/>
        </dgm:presLayoutVars>
      </dgm:prSet>
      <dgm:spPr/>
    </dgm:pt>
    <dgm:pt modelId="{5424882F-C597-4D6F-9733-668C32E19C7B}" type="pres">
      <dgm:prSet presAssocID="{72CB5334-7C82-4917-B459-2A6ECCEE0451}" presName="sibTrans" presStyleLbl="sibTrans2D1" presStyleIdx="1" presStyleCnt="2"/>
      <dgm:spPr/>
    </dgm:pt>
    <dgm:pt modelId="{79A2D1F9-7525-4EBA-98E0-5D53DF1B567E}" type="pres">
      <dgm:prSet presAssocID="{72CB5334-7C82-4917-B459-2A6ECCEE0451}" presName="connectorText" presStyleLbl="sibTrans2D1" presStyleIdx="1" presStyleCnt="2"/>
      <dgm:spPr/>
    </dgm:pt>
    <dgm:pt modelId="{ECBA4EEF-5B7E-48A7-A1B6-B7F417D0D2BA}" type="pres">
      <dgm:prSet presAssocID="{72C28C91-91C6-422E-9D41-A8ABB3A7C334}" presName="node" presStyleLbl="node1" presStyleIdx="2" presStyleCnt="3">
        <dgm:presLayoutVars>
          <dgm:bulletEnabled val="1"/>
        </dgm:presLayoutVars>
      </dgm:prSet>
      <dgm:spPr/>
    </dgm:pt>
  </dgm:ptLst>
  <dgm:cxnLst>
    <dgm:cxn modelId="{E7B5008A-C55A-4D54-A066-9C4732A248F3}" type="presOf" srcId="{72CB5334-7C82-4917-B459-2A6ECCEE0451}" destId="{5424882F-C597-4D6F-9733-668C32E19C7B}" srcOrd="0" destOrd="0" presId="urn:microsoft.com/office/officeart/2005/8/layout/process1"/>
    <dgm:cxn modelId="{279B5A85-85D7-4797-ACCD-BCD509AB777D}" type="presOf" srcId="{72C28C91-91C6-422E-9D41-A8ABB3A7C334}" destId="{ECBA4EEF-5B7E-48A7-A1B6-B7F417D0D2BA}" srcOrd="0" destOrd="0" presId="urn:microsoft.com/office/officeart/2005/8/layout/process1"/>
    <dgm:cxn modelId="{966E9C05-9727-4FA3-8171-63B5D3E97F80}" srcId="{65D1286F-F8ED-4919-91EB-E64230891A0C}" destId="{AAF821B1-3D08-48EC-86E5-8F81F19C9EB5}" srcOrd="1" destOrd="0" parTransId="{058B0B7F-B603-47B9-B0D5-E0A440BFF3FD}" sibTransId="{72CB5334-7C82-4917-B459-2A6ECCEE0451}"/>
    <dgm:cxn modelId="{6110ED51-99AA-4332-969E-7E376A0FC443}" type="presOf" srcId="{D8D96607-0D92-42BD-879A-6F589F5F18BF}" destId="{97F1B962-31FF-44A0-A50D-8B15BDFF8F19}" srcOrd="0" destOrd="0" presId="urn:microsoft.com/office/officeart/2005/8/layout/process1"/>
    <dgm:cxn modelId="{D6B90E44-D27C-42C5-8E17-C2BBF53E8EFC}" type="presOf" srcId="{A4845601-C23F-4F35-9B84-51E8750CC0EB}" destId="{BB37BA53-410A-4591-A9BB-CBCFC9DAAAA6}" srcOrd="1" destOrd="0" presId="urn:microsoft.com/office/officeart/2005/8/layout/process1"/>
    <dgm:cxn modelId="{0396EC27-D84C-40AB-BE0C-F8475C42EA86}" type="presOf" srcId="{AAF821B1-3D08-48EC-86E5-8F81F19C9EB5}" destId="{3D7508F5-4A34-4461-9A91-5C9B75372AFE}" srcOrd="0" destOrd="0" presId="urn:microsoft.com/office/officeart/2005/8/layout/process1"/>
    <dgm:cxn modelId="{12D79146-13D6-4E36-9292-4A6CCBA4B17F}" srcId="{65D1286F-F8ED-4919-91EB-E64230891A0C}" destId="{72C28C91-91C6-422E-9D41-A8ABB3A7C334}" srcOrd="2" destOrd="0" parTransId="{43273F8C-8B3E-4877-AEC1-D6FF8C421703}" sibTransId="{19D86124-D568-456D-88E4-5DA05C31665E}"/>
    <dgm:cxn modelId="{A83D5A10-F55A-45E1-899E-C1B4FF3F22BE}" srcId="{65D1286F-F8ED-4919-91EB-E64230891A0C}" destId="{D8D96607-0D92-42BD-879A-6F589F5F18BF}" srcOrd="0" destOrd="0" parTransId="{41DE330A-65AA-43A1-A66F-AC6A24BC93B1}" sibTransId="{A4845601-C23F-4F35-9B84-51E8750CC0EB}"/>
    <dgm:cxn modelId="{4409D0E1-E87E-4ABC-A328-65E71526FE58}" type="presOf" srcId="{65D1286F-F8ED-4919-91EB-E64230891A0C}" destId="{A700E668-DE91-423E-96FA-6B0AF8C0DFF8}" srcOrd="0" destOrd="0" presId="urn:microsoft.com/office/officeart/2005/8/layout/process1"/>
    <dgm:cxn modelId="{F7384F88-B470-42F1-92A5-FE48D082EB4B}" type="presOf" srcId="{72CB5334-7C82-4917-B459-2A6ECCEE0451}" destId="{79A2D1F9-7525-4EBA-98E0-5D53DF1B567E}" srcOrd="1" destOrd="0" presId="urn:microsoft.com/office/officeart/2005/8/layout/process1"/>
    <dgm:cxn modelId="{7DD90867-1E48-472D-BE60-FC94A6E5E505}" type="presOf" srcId="{A4845601-C23F-4F35-9B84-51E8750CC0EB}" destId="{D3A59047-8DB3-4E08-9374-066CECCB8226}" srcOrd="0" destOrd="0" presId="urn:microsoft.com/office/officeart/2005/8/layout/process1"/>
    <dgm:cxn modelId="{0EEE7D73-A88D-4DC3-B7D2-FE7592D26B66}" type="presParOf" srcId="{A700E668-DE91-423E-96FA-6B0AF8C0DFF8}" destId="{97F1B962-31FF-44A0-A50D-8B15BDFF8F19}" srcOrd="0" destOrd="0" presId="urn:microsoft.com/office/officeart/2005/8/layout/process1"/>
    <dgm:cxn modelId="{51073905-AA76-4DBC-93C0-01349DB49560}" type="presParOf" srcId="{A700E668-DE91-423E-96FA-6B0AF8C0DFF8}" destId="{D3A59047-8DB3-4E08-9374-066CECCB8226}" srcOrd="1" destOrd="0" presId="urn:microsoft.com/office/officeart/2005/8/layout/process1"/>
    <dgm:cxn modelId="{E1AC8DB4-DE6E-4342-BCFC-B46ECB222362}" type="presParOf" srcId="{D3A59047-8DB3-4E08-9374-066CECCB8226}" destId="{BB37BA53-410A-4591-A9BB-CBCFC9DAAAA6}" srcOrd="0" destOrd="0" presId="urn:microsoft.com/office/officeart/2005/8/layout/process1"/>
    <dgm:cxn modelId="{66E12F53-382C-471E-A6D0-EE79BB05C7B0}" type="presParOf" srcId="{A700E668-DE91-423E-96FA-6B0AF8C0DFF8}" destId="{3D7508F5-4A34-4461-9A91-5C9B75372AFE}" srcOrd="2" destOrd="0" presId="urn:microsoft.com/office/officeart/2005/8/layout/process1"/>
    <dgm:cxn modelId="{8080DF3F-D40F-4A13-BE54-3B312CCE7E01}" type="presParOf" srcId="{A700E668-DE91-423E-96FA-6B0AF8C0DFF8}" destId="{5424882F-C597-4D6F-9733-668C32E19C7B}" srcOrd="3" destOrd="0" presId="urn:microsoft.com/office/officeart/2005/8/layout/process1"/>
    <dgm:cxn modelId="{82688864-A751-4F5A-97CC-B2C88012D142}" type="presParOf" srcId="{5424882F-C597-4D6F-9733-668C32E19C7B}" destId="{79A2D1F9-7525-4EBA-98E0-5D53DF1B567E}" srcOrd="0" destOrd="0" presId="urn:microsoft.com/office/officeart/2005/8/layout/process1"/>
    <dgm:cxn modelId="{0AA2FDEF-059F-44E1-85B1-7E2999C56F63}" type="presParOf" srcId="{A700E668-DE91-423E-96FA-6B0AF8C0DFF8}" destId="{ECBA4EEF-5B7E-48A7-A1B6-B7F417D0D2B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D1BBE-059C-4FBA-BF0C-0DAFE925F992}">
      <dsp:nvSpPr>
        <dsp:cNvPr id="0" name=""/>
        <dsp:cNvSpPr/>
      </dsp:nvSpPr>
      <dsp:spPr>
        <a:xfrm>
          <a:off x="0" y="304159"/>
          <a:ext cx="6705600"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"valor 5.000" es sólo un dato,</a:t>
          </a:r>
          <a:endParaRPr lang="es-ES" sz="1800" kern="1200" dirty="0"/>
        </a:p>
      </dsp:txBody>
      <dsp:txXfrm>
        <a:off x="0" y="304159"/>
        <a:ext cx="6705600" cy="737100"/>
      </dsp:txXfrm>
    </dsp:sp>
    <dsp:sp modelId="{59F019A5-E8C3-499C-9C55-CB315931A305}">
      <dsp:nvSpPr>
        <dsp:cNvPr id="0" name=""/>
        <dsp:cNvSpPr/>
      </dsp:nvSpPr>
      <dsp:spPr>
        <a:xfrm>
          <a:off x="335280" y="3847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Datos</a:t>
          </a:r>
        </a:p>
      </dsp:txBody>
      <dsp:txXfrm>
        <a:off x="361219" y="64418"/>
        <a:ext cx="4642042" cy="479482"/>
      </dsp:txXfrm>
    </dsp:sp>
    <dsp:sp modelId="{021396E4-7AED-41BB-8FA7-7CFE3413689F}">
      <dsp:nvSpPr>
        <dsp:cNvPr id="0" name=""/>
        <dsp:cNvSpPr/>
      </dsp:nvSpPr>
      <dsp:spPr>
        <a:xfrm>
          <a:off x="0" y="1404139"/>
          <a:ext cx="6705600" cy="1219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y cuando lo contextualizamos y decimos que son "5.000 dólares vendidos durante un mes" lo hemos transformado en información,</a:t>
          </a:r>
          <a:endParaRPr lang="es-ES" sz="1800" kern="1200" dirty="0"/>
        </a:p>
      </dsp:txBody>
      <dsp:txXfrm>
        <a:off x="0" y="1404139"/>
        <a:ext cx="6705600" cy="1219050"/>
      </dsp:txXfrm>
    </dsp:sp>
    <dsp:sp modelId="{85C5226E-5170-4D97-B493-700EC7F9387C}">
      <dsp:nvSpPr>
        <dsp:cNvPr id="0" name=""/>
        <dsp:cNvSpPr/>
      </dsp:nvSpPr>
      <dsp:spPr>
        <a:xfrm>
          <a:off x="335280" y="113845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Información</a:t>
          </a:r>
        </a:p>
      </dsp:txBody>
      <dsp:txXfrm>
        <a:off x="361219" y="1164398"/>
        <a:ext cx="4642042" cy="479482"/>
      </dsp:txXfrm>
    </dsp:sp>
    <dsp:sp modelId="{74D1A822-25B5-45B9-A662-4C0BCC9B3DB3}">
      <dsp:nvSpPr>
        <dsp:cNvPr id="0" name=""/>
        <dsp:cNvSpPr/>
      </dsp:nvSpPr>
      <dsp:spPr>
        <a:xfrm>
          <a:off x="0" y="2986070"/>
          <a:ext cx="6705600" cy="1445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a:t>y se convierte finalmente en conocimiento cuando lo comparamos con los meses anteriores, y con la evolución de otros productos y mercados, y nos sirve para mejorar nuestro negocio de alguna manera</a:t>
          </a:r>
          <a:endParaRPr lang="es-ES" sz="1800" kern="1200" dirty="0"/>
        </a:p>
      </dsp:txBody>
      <dsp:txXfrm>
        <a:off x="0" y="2986070"/>
        <a:ext cx="6705600" cy="1445850"/>
      </dsp:txXfrm>
    </dsp:sp>
    <dsp:sp modelId="{179905F1-795B-4FFE-BF60-E0EBFC4AB4D5}">
      <dsp:nvSpPr>
        <dsp:cNvPr id="0" name=""/>
        <dsp:cNvSpPr/>
      </dsp:nvSpPr>
      <dsp:spPr>
        <a:xfrm>
          <a:off x="335280" y="2720390"/>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Conocimiento</a:t>
          </a:r>
        </a:p>
      </dsp:txBody>
      <dsp:txXfrm>
        <a:off x="361219" y="2746329"/>
        <a:ext cx="4642042"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1B962-31FF-44A0-A50D-8B15BDFF8F19}">
      <dsp:nvSpPr>
        <dsp:cNvPr id="0" name=""/>
        <dsp:cNvSpPr/>
      </dsp:nvSpPr>
      <dsp:spPr>
        <a:xfrm>
          <a:off x="5893"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Extraer</a:t>
          </a:r>
        </a:p>
      </dsp:txBody>
      <dsp:txXfrm>
        <a:off x="36849" y="1737697"/>
        <a:ext cx="1699617" cy="995005"/>
      </dsp:txXfrm>
    </dsp:sp>
    <dsp:sp modelId="{D3A59047-8DB3-4E08-9374-066CECCB8226}">
      <dsp:nvSpPr>
        <dsp:cNvPr id="0" name=""/>
        <dsp:cNvSpPr/>
      </dsp:nvSpPr>
      <dsp:spPr>
        <a:xfrm>
          <a:off x="1943576" y="2016770"/>
          <a:ext cx="373444" cy="43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1943576" y="2104142"/>
        <a:ext cx="261411" cy="262115"/>
      </dsp:txXfrm>
    </dsp:sp>
    <dsp:sp modelId="{3D7508F5-4A34-4461-9A91-5C9B75372AFE}">
      <dsp:nvSpPr>
        <dsp:cNvPr id="0" name=""/>
        <dsp:cNvSpPr/>
      </dsp:nvSpPr>
      <dsp:spPr>
        <a:xfrm>
          <a:off x="2472035"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Transformar</a:t>
          </a:r>
        </a:p>
      </dsp:txBody>
      <dsp:txXfrm>
        <a:off x="2502991" y="1737697"/>
        <a:ext cx="1699617" cy="995005"/>
      </dsp:txXfrm>
    </dsp:sp>
    <dsp:sp modelId="{5424882F-C597-4D6F-9733-668C32E19C7B}">
      <dsp:nvSpPr>
        <dsp:cNvPr id="0" name=""/>
        <dsp:cNvSpPr/>
      </dsp:nvSpPr>
      <dsp:spPr>
        <a:xfrm>
          <a:off x="4409717" y="2016770"/>
          <a:ext cx="373444" cy="43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4409717" y="2104142"/>
        <a:ext cx="261411" cy="262115"/>
      </dsp:txXfrm>
    </dsp:sp>
    <dsp:sp modelId="{ECBA4EEF-5B7E-48A7-A1B6-B7F417D0D2BA}">
      <dsp:nvSpPr>
        <dsp:cNvPr id="0" name=""/>
        <dsp:cNvSpPr/>
      </dsp:nvSpPr>
      <dsp:spPr>
        <a:xfrm>
          <a:off x="4938176"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Cargar</a:t>
          </a:r>
        </a:p>
      </dsp:txBody>
      <dsp:txXfrm>
        <a:off x="4969132" y="1737697"/>
        <a:ext cx="1699617" cy="99500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11/9/2016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11/9/2016</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s.wikipedia.org/wiki/SQL"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s.wikipedia.org/wiki/Bases_de_datos" TargetMode="External"/><Relationship Id="rId5" Type="http://schemas.openxmlformats.org/officeDocument/2006/relationships/hyperlink" Target="https://es.wikipedia.org/wiki/Cubo_OLAP" TargetMode="External"/><Relationship Id="rId4" Type="http://schemas.openxmlformats.org/officeDocument/2006/relationships/hyperlink" Target="https://es.wikipedia.org/wiki/OLTP"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Spam_filter"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Computer_vision" TargetMode="External"/><Relationship Id="rId5" Type="http://schemas.openxmlformats.org/officeDocument/2006/relationships/hyperlink" Target="https://en.wikipedia.org/wiki/Learning_to_rank" TargetMode="External"/><Relationship Id="rId4" Type="http://schemas.openxmlformats.org/officeDocument/2006/relationships/hyperlink" Target="https://en.wikipedia.org/wiki/Optical_character_recognitio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(una de las consultoras líderes en esta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a:t>
            </a:r>
            <a:r>
              <a:rPr lang="es-ES" sz="1000" kern="1200" baseline="0" dirty="0" err="1">
                <a:solidFill>
                  <a:schemeClr val="tx1"/>
                </a:solidFill>
                <a:latin typeface="+mn-lt"/>
                <a:ea typeface="+mn-ea"/>
                <a:cs typeface="+mn-cs"/>
              </a:rPr>
              <a:t>dashboards</a:t>
            </a:r>
            <a:r>
              <a:rPr lang="es-ES" sz="1000" kern="1200" baseline="0" dirty="0">
                <a:solidFill>
                  <a:schemeClr val="tx1"/>
                </a:solidFill>
                <a:latin typeface="+mn-lt"/>
                <a:ea typeface="+mn-ea"/>
                <a:cs typeface="+mn-cs"/>
              </a:rPr>
              <a:t>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a:t>
            </a:fld>
            <a:endParaRPr lang="es-PY"/>
          </a:p>
        </p:txBody>
      </p:sp>
    </p:spTree>
    <p:extLst>
      <p:ext uri="{BB962C8B-B14F-4D97-AF65-F5344CB8AC3E}">
        <p14:creationId xmlns:p14="http://schemas.microsoft.com/office/powerpoint/2010/main" val="489958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541164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3762532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La principal característica que potencia a OLAP, es que es lo más rápido a la hora de ejecutar sentencias </a:t>
            </a:r>
            <a:r>
              <a:rPr lang="es-ES" sz="1200" b="0" i="0" u="none" strike="noStrike" kern="1200" dirty="0">
                <a:solidFill>
                  <a:schemeClr val="tx1"/>
                </a:solidFill>
                <a:effectLst/>
                <a:latin typeface="+mn-lt"/>
                <a:ea typeface="+mn-ea"/>
                <a:cs typeface="+mn-cs"/>
                <a:hlinkClick r:id="rId3" tooltip="SQL"/>
              </a:rPr>
              <a:t>SQL</a:t>
            </a:r>
            <a:r>
              <a:rPr lang="es-ES" sz="1200" b="0" i="0" kern="1200" dirty="0">
                <a:solidFill>
                  <a:schemeClr val="tx1"/>
                </a:solidFill>
                <a:effectLst/>
                <a:latin typeface="+mn-lt"/>
                <a:ea typeface="+mn-ea"/>
                <a:cs typeface="+mn-cs"/>
              </a:rPr>
              <a:t> de tipo </a:t>
            </a:r>
            <a:r>
              <a:rPr lang="es-ES" sz="1200" b="1" i="0" kern="1200" dirty="0">
                <a:solidFill>
                  <a:schemeClr val="tx1"/>
                </a:solidFill>
                <a:effectLst/>
                <a:latin typeface="+mn-lt"/>
                <a:ea typeface="+mn-ea"/>
                <a:cs typeface="+mn-cs"/>
              </a:rPr>
              <a:t>SELECT</a:t>
            </a:r>
            <a:r>
              <a:rPr lang="es-ES" sz="1200" b="0" i="0" kern="1200" dirty="0">
                <a:solidFill>
                  <a:schemeClr val="tx1"/>
                </a:solidFill>
                <a:effectLst/>
                <a:latin typeface="+mn-lt"/>
                <a:ea typeface="+mn-ea"/>
                <a:cs typeface="+mn-cs"/>
              </a:rPr>
              <a:t>, en contraposición con </a:t>
            </a:r>
            <a:r>
              <a:rPr lang="es-ES" sz="1200" b="0" i="0" u="none" strike="noStrike" kern="1200" dirty="0">
                <a:solidFill>
                  <a:schemeClr val="tx1"/>
                </a:solidFill>
                <a:effectLst/>
                <a:latin typeface="+mn-lt"/>
                <a:ea typeface="+mn-ea"/>
                <a:cs typeface="+mn-cs"/>
                <a:hlinkClick r:id="rId4" tooltip="OLTP"/>
              </a:rPr>
              <a:t>OLTP</a:t>
            </a:r>
            <a:r>
              <a:rPr lang="es-ES" sz="1200" b="0" i="0" kern="1200" dirty="0">
                <a:solidFill>
                  <a:schemeClr val="tx1"/>
                </a:solidFill>
                <a:effectLst/>
                <a:latin typeface="+mn-lt"/>
                <a:ea typeface="+mn-ea"/>
                <a:cs typeface="+mn-cs"/>
              </a:rPr>
              <a:t> que es la mejor opción para operaciones de tipo </a:t>
            </a:r>
            <a:r>
              <a:rPr lang="es-ES" sz="1200" b="1" i="0" kern="1200" dirty="0">
                <a:solidFill>
                  <a:schemeClr val="tx1"/>
                </a:solidFill>
                <a:effectLst/>
                <a:latin typeface="+mn-lt"/>
                <a:ea typeface="+mn-ea"/>
                <a:cs typeface="+mn-cs"/>
              </a:rPr>
              <a:t>INSERT</a:t>
            </a:r>
            <a:r>
              <a:rPr lang="es-ES" sz="1200" b="0" i="0" kern="1200" dirty="0">
                <a:solidFill>
                  <a:schemeClr val="tx1"/>
                </a:solidFill>
                <a:effectLst/>
                <a:latin typeface="+mn-lt"/>
                <a:ea typeface="+mn-ea"/>
                <a:cs typeface="+mn-cs"/>
              </a:rPr>
              <a:t>, </a:t>
            </a:r>
            <a:r>
              <a:rPr lang="es-ES" sz="1200" b="1" i="0" kern="1200" dirty="0">
                <a:solidFill>
                  <a:schemeClr val="tx1"/>
                </a:solidFill>
                <a:effectLst/>
                <a:latin typeface="+mn-lt"/>
                <a:ea typeface="+mn-ea"/>
                <a:cs typeface="+mn-cs"/>
              </a:rPr>
              <a:t>UPDATE</a:t>
            </a:r>
            <a:r>
              <a:rPr lang="es-ES" sz="1200" b="0" i="0" kern="1200" dirty="0">
                <a:solidFill>
                  <a:schemeClr val="tx1"/>
                </a:solidFill>
                <a:effectLst/>
                <a:latin typeface="+mn-lt"/>
                <a:ea typeface="+mn-ea"/>
                <a:cs typeface="+mn-cs"/>
              </a:rPr>
              <a:t> Y</a:t>
            </a:r>
            <a:r>
              <a:rPr lang="es-ES" sz="1200" b="1" i="0" kern="1200" dirty="0">
                <a:solidFill>
                  <a:schemeClr val="tx1"/>
                </a:solidFill>
                <a:effectLst/>
                <a:latin typeface="+mn-lt"/>
                <a:ea typeface="+mn-ea"/>
                <a:cs typeface="+mn-cs"/>
              </a:rPr>
              <a:t>DELETE.</a:t>
            </a:r>
            <a:br>
              <a:rPr lang="es-ES" sz="1200" b="1" i="0" kern="1200" dirty="0">
                <a:solidFill>
                  <a:schemeClr val="tx1"/>
                </a:solidFill>
                <a:effectLst/>
                <a:latin typeface="+mn-lt"/>
                <a:ea typeface="+mn-ea"/>
                <a:cs typeface="+mn-cs"/>
              </a:rPr>
            </a:br>
            <a:endParaRPr lang="es-ES" sz="1200" b="1" i="0" kern="1200" dirty="0">
              <a:solidFill>
                <a:schemeClr val="tx1"/>
              </a:solidFill>
              <a:effectLst/>
              <a:latin typeface="+mn-lt"/>
              <a:ea typeface="+mn-ea"/>
              <a:cs typeface="+mn-cs"/>
            </a:endParaRPr>
          </a:p>
          <a:p>
            <a:r>
              <a:rPr lang="es-ES" sz="1200" b="1" i="1" u="none" strike="noStrike" kern="1200" dirty="0">
                <a:solidFill>
                  <a:schemeClr val="tx1"/>
                </a:solidFill>
                <a:effectLst/>
                <a:latin typeface="+mn-lt"/>
                <a:ea typeface="+mn-ea"/>
                <a:cs typeface="+mn-cs"/>
              </a:rPr>
              <a:t>provee vistas resumidas multidimensionales</a:t>
            </a: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Utiliza estructuras multidimensionales (o </a:t>
            </a:r>
            <a:r>
              <a:rPr lang="es-ES" sz="1200" b="0" i="0" u="none" strike="noStrike" kern="1200" dirty="0">
                <a:solidFill>
                  <a:schemeClr val="tx1"/>
                </a:solidFill>
                <a:effectLst/>
                <a:latin typeface="+mn-lt"/>
                <a:ea typeface="+mn-ea"/>
                <a:cs typeface="+mn-cs"/>
                <a:hlinkClick r:id="rId5" tooltip="Cubo OLAP"/>
              </a:rPr>
              <a:t>Cubos OLAP</a:t>
            </a:r>
            <a:r>
              <a:rPr lang="es-ES" sz="1200" b="0" i="0" kern="1200" dirty="0">
                <a:solidFill>
                  <a:schemeClr val="tx1"/>
                </a:solidFill>
                <a:effectLst/>
                <a:latin typeface="+mn-lt"/>
                <a:ea typeface="+mn-ea"/>
                <a:cs typeface="+mn-cs"/>
              </a:rPr>
              <a:t>) que contienen datos resumidos de grandes </a:t>
            </a:r>
            <a:r>
              <a:rPr lang="es-ES" sz="1200" b="0" i="0" u="none" strike="noStrike" kern="1200" dirty="0">
                <a:solidFill>
                  <a:schemeClr val="tx1"/>
                </a:solidFill>
                <a:effectLst/>
                <a:latin typeface="+mn-lt"/>
                <a:ea typeface="+mn-ea"/>
                <a:cs typeface="+mn-cs"/>
                <a:hlinkClick r:id="rId6" tooltip="Bases de datos"/>
              </a:rPr>
              <a:t>Bases de datos</a:t>
            </a:r>
            <a:r>
              <a:rPr lang="es-ES" sz="1200" b="0" i="0" kern="1200" dirty="0">
                <a:solidFill>
                  <a:schemeClr val="tx1"/>
                </a:solidFill>
                <a:effectLst/>
                <a:latin typeface="+mn-lt"/>
                <a:ea typeface="+mn-ea"/>
                <a:cs typeface="+mn-cs"/>
              </a:rPr>
              <a:t> o Sistemas Transaccionales.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3561100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mart</a:t>
            </a:r>
            <a:r>
              <a:rPr lang="es-ES" sz="1200" b="0" i="0" kern="1200" dirty="0">
                <a:solidFill>
                  <a:schemeClr val="tx1"/>
                </a:solidFill>
                <a:effectLst/>
                <a:latin typeface="+mn-lt"/>
                <a:ea typeface="+mn-ea"/>
                <a:cs typeface="+mn-cs"/>
              </a:rPr>
              <a:t> es una versión especial de almacén de datos (</a:t>
            </a:r>
            <a:r>
              <a:rPr lang="es-ES" sz="1200" b="1" i="0" kern="1200" dirty="0">
                <a:solidFill>
                  <a:schemeClr val="tx1"/>
                </a:solidFill>
                <a:effectLst/>
                <a:latin typeface="+mn-lt"/>
                <a:ea typeface="+mn-ea"/>
                <a:cs typeface="+mn-cs"/>
              </a:rPr>
              <a:t>data</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warehouse</a:t>
            </a:r>
            <a:r>
              <a:rPr lang="es-ES" sz="1200" b="0" i="0" kern="1200" dirty="0">
                <a:solidFill>
                  <a:schemeClr val="tx1"/>
                </a:solidFill>
                <a:effectLst/>
                <a:latin typeface="+mn-lt"/>
                <a:ea typeface="+mn-ea"/>
                <a:cs typeface="+mn-cs"/>
              </a:rPr>
              <a:t>). Son subconjuntos de datos con el propósito de ayudar a que un área específica dentro del negocio pueda tomar mejores decisiones.</a:t>
            </a:r>
            <a:br>
              <a:rPr lang="es-ES" sz="1200" b="0" i="0" kern="1200" dirty="0">
                <a:solidFill>
                  <a:schemeClr val="tx1"/>
                </a:solidFill>
                <a:effectLst/>
                <a:latin typeface="+mn-lt"/>
                <a:ea typeface="+mn-ea"/>
                <a:cs typeface="+mn-cs"/>
              </a:rPr>
            </a:b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warehouse</a:t>
            </a:r>
            <a:r>
              <a:rPr lang="es-ES" sz="1200" b="0" i="0" kern="1200" dirty="0">
                <a:solidFill>
                  <a:schemeClr val="tx1"/>
                </a:solidFill>
                <a:effectLst/>
                <a:latin typeface="+mn-lt"/>
                <a:ea typeface="+mn-ea"/>
                <a:cs typeface="+mn-cs"/>
              </a:rPr>
              <a:t> es una colección para todos los datos que diversos sistemas de negocio de una empresa recogen, estos datos son integrado, no volátil y variable en el tiempo, que ayuda a la toma de decisiones en la entidad en la que se utiliza</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237904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Minería de datos se puede definir como el proceso que, a partir de los datos aparentemente no estructurados trata de extraer el conocimiento y / o patrones interesantes desconocidos.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Estadísticas: proporciona</a:t>
            </a:r>
            <a:r>
              <a:rPr lang="es-ES" sz="1200" b="0" i="0" kern="1200" baseline="0" dirty="0">
                <a:solidFill>
                  <a:schemeClr val="tx1"/>
                </a:solidFill>
                <a:effectLst/>
                <a:latin typeface="+mn-lt"/>
                <a:ea typeface="+mn-ea"/>
                <a:cs typeface="+mn-cs"/>
              </a:rPr>
              <a:t> teorías para estimar probabilidades y predicciones usando datos históricos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Inteligencia artificial:</a:t>
            </a:r>
            <a:r>
              <a:rPr lang="es-ES" sz="1200" b="0" i="0" kern="1200" baseline="0" dirty="0">
                <a:solidFill>
                  <a:schemeClr val="tx1"/>
                </a:solidFill>
                <a:effectLst/>
                <a:latin typeface="+mn-lt"/>
                <a:ea typeface="+mn-ea"/>
                <a:cs typeface="+mn-cs"/>
              </a:rPr>
              <a:t> es extraer datos automáticamente sin la interacción humana, luego aplicar algoritmos de 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sobre estos datos y luego con los resultados decidir que acciones tomar y a medida que acumulan mayor cantidad de datos o sea más experiencias estas acciones van mejorando o cambiando ya que al aplicar de nuevo estos algoritmos los resultados serán optimizados.</a:t>
            </a:r>
          </a:p>
          <a:p>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Explora el estudio,</a:t>
            </a:r>
            <a:r>
              <a:rPr lang="es-ES" sz="1200" b="0" i="0" kern="1200" baseline="0" dirty="0">
                <a:solidFill>
                  <a:schemeClr val="tx1"/>
                </a:solidFill>
                <a:effectLst/>
                <a:latin typeface="+mn-lt"/>
                <a:ea typeface="+mn-ea"/>
                <a:cs typeface="+mn-cs"/>
              </a:rPr>
              <a:t> diseño </a:t>
            </a:r>
            <a:r>
              <a:rPr lang="es-ES" sz="1200" b="0" i="0" kern="1200" dirty="0">
                <a:solidFill>
                  <a:schemeClr val="tx1"/>
                </a:solidFill>
                <a:effectLst/>
                <a:latin typeface="+mn-lt"/>
                <a:ea typeface="+mn-ea"/>
                <a:cs typeface="+mn-cs"/>
              </a:rPr>
              <a:t>y construcción de algoritmos que hacen</a:t>
            </a:r>
            <a:r>
              <a:rPr lang="es-ES" sz="1200" b="0" i="0" kern="1200" baseline="0" dirty="0">
                <a:solidFill>
                  <a:schemeClr val="tx1"/>
                </a:solidFill>
                <a:effectLst/>
                <a:latin typeface="+mn-lt"/>
                <a:ea typeface="+mn-ea"/>
                <a:cs typeface="+mn-cs"/>
              </a:rPr>
              <a:t> posible el </a:t>
            </a:r>
            <a:r>
              <a:rPr lang="es-ES" sz="1200" b="0" i="0" kern="1200" dirty="0">
                <a:solidFill>
                  <a:schemeClr val="tx1"/>
                </a:solidFill>
                <a:effectLst/>
                <a:latin typeface="+mn-lt"/>
                <a:ea typeface="+mn-ea"/>
                <a:cs typeface="+mn-cs"/>
              </a:rPr>
              <a:t>aprendizaje y hacer predicciones sobre los datos. </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Permite a los ordenadores encontrar ideas ocultas sin ser programada de manera explícita dónde buscar.</a:t>
            </a:r>
          </a:p>
          <a:p>
            <a:r>
              <a:rPr lang="en-US" sz="1200" b="0" i="0" kern="1200" dirty="0">
                <a:solidFill>
                  <a:schemeClr val="tx1"/>
                </a:solidFill>
                <a:effectLst/>
                <a:latin typeface="+mn-lt"/>
                <a:ea typeface="+mn-ea"/>
                <a:cs typeface="+mn-cs"/>
              </a:rPr>
              <a:t>Example applications include </a:t>
            </a:r>
            <a:r>
              <a:rPr lang="en-US" sz="1200" b="0" i="0" u="none" strike="noStrike" kern="1200" dirty="0">
                <a:solidFill>
                  <a:schemeClr val="tx1"/>
                </a:solidFill>
                <a:effectLst/>
                <a:latin typeface="+mn-lt"/>
                <a:ea typeface="+mn-ea"/>
                <a:cs typeface="+mn-cs"/>
                <a:hlinkClick r:id="rId3" tooltip="Spam filter"/>
              </a:rPr>
              <a:t>spam filtering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tical character recognition"/>
              </a:rPr>
              <a:t>optical character recognition</a:t>
            </a:r>
            <a:r>
              <a:rPr lang="en-US" sz="1200" b="0" i="0" kern="1200" dirty="0">
                <a:solidFill>
                  <a:schemeClr val="tx1"/>
                </a:solidFill>
                <a:effectLst/>
                <a:latin typeface="+mn-lt"/>
                <a:ea typeface="+mn-ea"/>
                <a:cs typeface="+mn-cs"/>
              </a:rPr>
              <a:t> (OCR), </a:t>
            </a:r>
            <a:r>
              <a:rPr lang="en-US" sz="1200" b="0" i="0" u="none" strike="noStrike" kern="1200" dirty="0">
                <a:solidFill>
                  <a:schemeClr val="tx1"/>
                </a:solidFill>
                <a:effectLst/>
                <a:latin typeface="+mn-lt"/>
                <a:ea typeface="+mn-ea"/>
                <a:cs typeface="+mn-cs"/>
                <a:hlinkClick r:id="rId5" tooltip="Learning to rank"/>
              </a:rPr>
              <a:t>search engines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Computer vision"/>
              </a:rPr>
              <a:t>computer vision</a:t>
            </a:r>
            <a:r>
              <a:rPr lang="en-US" sz="1200" b="0" i="0" kern="1200" dirty="0">
                <a:solidFill>
                  <a:schemeClr val="tx1"/>
                </a:solidFill>
                <a:effectLst/>
                <a:latin typeface="+mn-lt"/>
                <a:ea typeface="+mn-ea"/>
                <a:cs typeface="+mn-cs"/>
              </a:rPr>
              <a:t>. </a:t>
            </a:r>
            <a:endParaRPr lang="es-ES" sz="1200" b="0" i="0" kern="1200" baseline="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785315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 a las preguntas de negocio/</a:t>
            </a:r>
            <a:r>
              <a:rPr lang="es-ES" sz="1200" dirty="0"/>
              <a:t>Mayor velocidad en la toma de decisiones.</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2250869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63837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3030799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(una de las consultoras líderes en esta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a:t>
            </a:r>
            <a:r>
              <a:rPr lang="es-ES" sz="1000" kern="1200" baseline="0" dirty="0" err="1">
                <a:solidFill>
                  <a:schemeClr val="tx1"/>
                </a:solidFill>
                <a:latin typeface="+mn-lt"/>
                <a:ea typeface="+mn-ea"/>
                <a:cs typeface="+mn-cs"/>
              </a:rPr>
              <a:t>dashboards</a:t>
            </a:r>
            <a:r>
              <a:rPr lang="es-ES" sz="1000" kern="1200" baseline="0" dirty="0">
                <a:solidFill>
                  <a:schemeClr val="tx1"/>
                </a:solidFill>
                <a:latin typeface="+mn-lt"/>
                <a:ea typeface="+mn-ea"/>
                <a:cs typeface="+mn-cs"/>
              </a:rPr>
              <a:t>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a:t>
            </a:fld>
            <a:endParaRPr lang="es-PY"/>
          </a:p>
        </p:txBody>
      </p:sp>
    </p:spTree>
    <p:extLst>
      <p:ext uri="{BB962C8B-B14F-4D97-AF65-F5344CB8AC3E}">
        <p14:creationId xmlns:p14="http://schemas.microsoft.com/office/powerpoint/2010/main" val="3286037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Es calculado el porcentaje de crecimiento ocurrido por cada año (</a:t>
            </a:r>
            <a:r>
              <a:rPr lang="es-ES" sz="1200" b="0" i="0" kern="1200" dirty="0" err="1">
                <a:solidFill>
                  <a:schemeClr val="tx1"/>
                </a:solidFill>
                <a:effectLst/>
                <a:latin typeface="+mn-lt"/>
                <a:ea typeface="+mn-ea"/>
                <a:cs typeface="+mn-cs"/>
              </a:rPr>
              <a:t>Ej</a:t>
            </a:r>
            <a:r>
              <a:rPr lang="es-ES" sz="1200" b="0" i="0" kern="1200" dirty="0">
                <a:solidFill>
                  <a:schemeClr val="tx1"/>
                </a:solidFill>
                <a:effectLst/>
                <a:latin typeface="+mn-lt"/>
                <a:ea typeface="+mn-ea"/>
                <a:cs typeface="+mn-cs"/>
              </a:rPr>
              <a:t>: Si al cerrar el año 2014, la cantidad de clientes fue de 1.000.000 y en el año 2015 aumentó 100.000, esto quiere decir que en el año 2015, la tasa de crecimiento de los clientes fue del 10\%, es decir, hubo un crecimiento positivo y la cantidad de clientes ha aumentado). Suponiendo que en el año 2016 la ANDE cierra con un total de 1.000.000 de clientes, su crecimiento ser a 10\% menor al año anterior. La fórmula empleada (ver fórmula Tasa de variación abajo), donde n es el año actual y n-1 el año anterior, PIB indica la cantidad de clientes que posee la ANDE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24</a:t>
            </a:fld>
            <a:endParaRPr lang="es-PY"/>
          </a:p>
        </p:txBody>
      </p:sp>
    </p:spTree>
    <p:extLst>
      <p:ext uri="{BB962C8B-B14F-4D97-AF65-F5344CB8AC3E}">
        <p14:creationId xmlns:p14="http://schemas.microsoft.com/office/powerpoint/2010/main" val="3879877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25</a:t>
            </a:fld>
            <a:endParaRPr lang="es-PY"/>
          </a:p>
        </p:txBody>
      </p:sp>
    </p:spTree>
    <p:extLst>
      <p:ext uri="{BB962C8B-B14F-4D97-AF65-F5344CB8AC3E}">
        <p14:creationId xmlns:p14="http://schemas.microsoft.com/office/powerpoint/2010/main" val="3573762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26</a:t>
            </a:fld>
            <a:endParaRPr lang="es-PY"/>
          </a:p>
        </p:txBody>
      </p:sp>
    </p:spTree>
    <p:extLst>
      <p:ext uri="{BB962C8B-B14F-4D97-AF65-F5344CB8AC3E}">
        <p14:creationId xmlns:p14="http://schemas.microsoft.com/office/powerpoint/2010/main" val="3655956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27</a:t>
            </a:fld>
            <a:endParaRPr lang="es-PY"/>
          </a:p>
        </p:txBody>
      </p:sp>
    </p:spTree>
    <p:extLst>
      <p:ext uri="{BB962C8B-B14F-4D97-AF65-F5344CB8AC3E}">
        <p14:creationId xmlns:p14="http://schemas.microsoft.com/office/powerpoint/2010/main" val="1541808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28</a:t>
            </a:fld>
            <a:endParaRPr lang="es-PY"/>
          </a:p>
        </p:txBody>
      </p:sp>
    </p:spTree>
    <p:extLst>
      <p:ext uri="{BB962C8B-B14F-4D97-AF65-F5344CB8AC3E}">
        <p14:creationId xmlns:p14="http://schemas.microsoft.com/office/powerpoint/2010/main" val="337446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29</a:t>
            </a:fld>
            <a:endParaRPr lang="es-PY"/>
          </a:p>
        </p:txBody>
      </p:sp>
    </p:spTree>
    <p:extLst>
      <p:ext uri="{BB962C8B-B14F-4D97-AF65-F5344CB8AC3E}">
        <p14:creationId xmlns:p14="http://schemas.microsoft.com/office/powerpoint/2010/main" val="3858374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1140369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2199744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2958547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931906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de unas herramientas o de aplicaciones informáticas que lo que hacen es reunir homogeneizar datos de diversos origines sean estos transaccionales o operacionales, información estructurada o no estructurada, internos o externos a la empresa, transformarlos mediante una arquitectura predefinida y presentarlos al usuario de negocio para brindarle una capacidad de análisis y que le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se configura como un factor estratégico da una ventaja competitiva a las empresas que aplican una estrategia de inteligencia de negocios y esa ventaja consiste simplemente en dar una información privilegiada que permita a la empresa desarrollarse en el entorno competitivo en el que estamos en estos momentos.</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a:t>
            </a:fld>
            <a:endParaRPr lang="es-PY"/>
          </a:p>
        </p:txBody>
      </p:sp>
    </p:spTree>
    <p:extLst>
      <p:ext uri="{BB962C8B-B14F-4D97-AF65-F5344CB8AC3E}">
        <p14:creationId xmlns:p14="http://schemas.microsoft.com/office/powerpoint/2010/main" val="1762425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456093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317098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387367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2516275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2081785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1212726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3756679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2072472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324398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18916315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1803431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3819271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48</a:t>
            </a:fld>
            <a:endParaRPr lang="es-PY"/>
          </a:p>
        </p:txBody>
      </p:sp>
    </p:spTree>
    <p:extLst>
      <p:ext uri="{BB962C8B-B14F-4D97-AF65-F5344CB8AC3E}">
        <p14:creationId xmlns:p14="http://schemas.microsoft.com/office/powerpoint/2010/main" val="34056856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26164122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7777523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3703176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dirty="0"/>
              <a:t>Datos:</a:t>
            </a:r>
          </a:p>
          <a:p>
            <a:r>
              <a:rPr lang="es-PY" dirty="0"/>
              <a:t>Son hechos y cifras sin procesar, sin ninguna interpretación ni ningún análisis añadidos.</a:t>
            </a:r>
          </a:p>
          <a:p>
            <a:r>
              <a:rPr lang="es-PY" dirty="0"/>
              <a:t>Información: </a:t>
            </a:r>
            <a:br>
              <a:rPr lang="es-PY" dirty="0"/>
            </a:br>
            <a:r>
              <a:rPr lang="es-PY" dirty="0"/>
              <a:t>Son datos que han sido interpretados a fin de que tengan sentido para el usuario.</a:t>
            </a:r>
            <a:br>
              <a:rPr lang="es-PY" dirty="0"/>
            </a:br>
            <a:r>
              <a:rPr lang="es-PY" dirty="0"/>
              <a:t>Conocimiento: </a:t>
            </a:r>
          </a:p>
          <a:p>
            <a:r>
              <a:rPr lang="es-PY" dirty="0"/>
              <a:t>Es una combinación de información, experiencia y visión que puede ser beneficiosa para el individuo o la organización.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a:t>
            </a:fld>
            <a:endParaRPr lang="es-PY"/>
          </a:p>
        </p:txBody>
      </p:sp>
    </p:spTree>
    <p:extLst>
      <p:ext uri="{BB962C8B-B14F-4D97-AF65-F5344CB8AC3E}">
        <p14:creationId xmlns:p14="http://schemas.microsoft.com/office/powerpoint/2010/main" val="26944402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1954901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6500082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58</a:t>
            </a:fld>
            <a:endParaRPr lang="es-PY"/>
          </a:p>
        </p:txBody>
      </p:sp>
    </p:spTree>
    <p:extLst>
      <p:ext uri="{BB962C8B-B14F-4D97-AF65-F5344CB8AC3E}">
        <p14:creationId xmlns:p14="http://schemas.microsoft.com/office/powerpoint/2010/main" val="30348181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59</a:t>
            </a:fld>
            <a:endParaRPr lang="es-PY"/>
          </a:p>
        </p:txBody>
      </p:sp>
    </p:spTree>
    <p:extLst>
      <p:ext uri="{BB962C8B-B14F-4D97-AF65-F5344CB8AC3E}">
        <p14:creationId xmlns:p14="http://schemas.microsoft.com/office/powerpoint/2010/main" val="3521986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60</a:t>
            </a:fld>
            <a:endParaRPr lang="es-PY"/>
          </a:p>
        </p:txBody>
      </p:sp>
    </p:spTree>
    <p:extLst>
      <p:ext uri="{BB962C8B-B14F-4D97-AF65-F5344CB8AC3E}">
        <p14:creationId xmlns:p14="http://schemas.microsoft.com/office/powerpoint/2010/main" val="17859182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61</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62</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63</a:t>
            </a:fld>
            <a:endParaRPr lang="es-PY"/>
          </a:p>
        </p:txBody>
      </p:sp>
    </p:spTree>
    <p:extLst>
      <p:ext uri="{BB962C8B-B14F-4D97-AF65-F5344CB8AC3E}">
        <p14:creationId xmlns:p14="http://schemas.microsoft.com/office/powerpoint/2010/main" val="3717452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a:t>
            </a:fld>
            <a:endParaRPr lang="es-PY"/>
          </a:p>
        </p:txBody>
      </p:sp>
    </p:spTree>
    <p:extLst>
      <p:ext uri="{BB962C8B-B14F-4D97-AF65-F5344CB8AC3E}">
        <p14:creationId xmlns:p14="http://schemas.microsoft.com/office/powerpoint/2010/main" val="25952378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64</a:t>
            </a:fld>
            <a:endParaRPr lang="es-PY"/>
          </a:p>
        </p:txBody>
      </p:sp>
    </p:spTree>
    <p:extLst>
      <p:ext uri="{BB962C8B-B14F-4D97-AF65-F5344CB8AC3E}">
        <p14:creationId xmlns:p14="http://schemas.microsoft.com/office/powerpoint/2010/main" val="29600442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65</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66</a:t>
            </a:fld>
            <a:endParaRPr lang="es-PY"/>
          </a:p>
        </p:txBody>
      </p:sp>
    </p:spTree>
    <p:extLst>
      <p:ext uri="{BB962C8B-B14F-4D97-AF65-F5344CB8AC3E}">
        <p14:creationId xmlns:p14="http://schemas.microsoft.com/office/powerpoint/2010/main" val="20657974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67</a:t>
            </a:fld>
            <a:endParaRPr lang="es-PY"/>
          </a:p>
        </p:txBody>
      </p:sp>
    </p:spTree>
    <p:extLst>
      <p:ext uri="{BB962C8B-B14F-4D97-AF65-F5344CB8AC3E}">
        <p14:creationId xmlns:p14="http://schemas.microsoft.com/office/powerpoint/2010/main" val="40898658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68</a:t>
            </a:fld>
            <a:endParaRPr lang="es-PY"/>
          </a:p>
        </p:txBody>
      </p:sp>
    </p:spTree>
    <p:extLst>
      <p:ext uri="{BB962C8B-B14F-4D97-AF65-F5344CB8AC3E}">
        <p14:creationId xmlns:p14="http://schemas.microsoft.com/office/powerpoint/2010/main" val="14873103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69</a:t>
            </a:fld>
            <a:endParaRPr lang="es-PY"/>
          </a:p>
        </p:txBody>
      </p:sp>
    </p:spTree>
    <p:extLst>
      <p:ext uri="{BB962C8B-B14F-4D97-AF65-F5344CB8AC3E}">
        <p14:creationId xmlns:p14="http://schemas.microsoft.com/office/powerpoint/2010/main" val="12489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3646252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728521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err="1">
                <a:solidFill>
                  <a:schemeClr val="tx1"/>
                </a:solidFill>
                <a:effectLst/>
                <a:latin typeface="+mn-lt"/>
                <a:ea typeface="+mn-ea"/>
                <a:cs typeface="+mn-cs"/>
              </a:rPr>
              <a:t>Extraer</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Obtener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informaci</a:t>
            </a:r>
            <a:r>
              <a:rPr lang="es-PY" sz="1200" b="0" i="0" kern="1200" baseline="0" dirty="0" err="1">
                <a:solidFill>
                  <a:schemeClr val="tx1"/>
                </a:solidFill>
                <a:effectLst/>
                <a:latin typeface="+mn-lt"/>
                <a:ea typeface="+mn-ea"/>
                <a:cs typeface="+mn-cs"/>
              </a:rPr>
              <a:t>ón</a:t>
            </a:r>
            <a:r>
              <a:rPr lang="es-PY" sz="1200" b="0" i="0" kern="1200" baseline="0" dirty="0">
                <a:solidFill>
                  <a:schemeClr val="tx1"/>
                </a:solidFill>
                <a:effectLst/>
                <a:latin typeface="+mn-lt"/>
                <a:ea typeface="+mn-ea"/>
                <a:cs typeface="+mn-cs"/>
              </a:rPr>
              <a:t> de diferentes orígenes, internos o externos, internos</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DataMars</a:t>
            </a:r>
            <a:r>
              <a:rPr lang="en-US" sz="1200" b="0" i="0" kern="1200" baseline="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Transformar:</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Seleccionar sólo ciertas columnas para su carga (por ejemplo, que las columnas con valores nulos no se carguen).</a:t>
            </a:r>
          </a:p>
          <a:p>
            <a:r>
              <a:rPr lang="es-PY" sz="1200" b="0" i="0" kern="1200" dirty="0">
                <a:solidFill>
                  <a:schemeClr val="tx1"/>
                </a:solidFill>
                <a:effectLst/>
                <a:latin typeface="+mn-lt"/>
                <a:ea typeface="+mn-ea"/>
                <a:cs typeface="+mn-cs"/>
              </a:rPr>
              <a:t>Traducir códigos (por ejemplo, si la fuente almacena una "H" para Hombre y "M" para Mujer pero el destino tiene que guardar "1" para Hombre y "2" para Mujer). </a:t>
            </a:r>
          </a:p>
          <a:p>
            <a:r>
              <a:rPr lang="es-PY" sz="1200" b="0" i="0" kern="1200" dirty="0">
                <a:solidFill>
                  <a:schemeClr val="tx1"/>
                </a:solidFill>
                <a:effectLst/>
                <a:latin typeface="+mn-lt"/>
                <a:ea typeface="+mn-ea"/>
                <a:cs typeface="+mn-cs"/>
              </a:rPr>
              <a:t>Obtener nuevos valores calculados (por ejemplo, </a:t>
            </a:r>
            <a:r>
              <a:rPr lang="es-PY" sz="1200" b="0" i="0" kern="1200" dirty="0" err="1">
                <a:solidFill>
                  <a:schemeClr val="tx1"/>
                </a:solidFill>
                <a:effectLst/>
                <a:latin typeface="+mn-lt"/>
                <a:ea typeface="+mn-ea"/>
                <a:cs typeface="+mn-cs"/>
              </a:rPr>
              <a:t>total_venta</a:t>
            </a:r>
            <a:r>
              <a:rPr lang="es-PY" sz="1200" b="0" i="0" kern="1200" dirty="0">
                <a:solidFill>
                  <a:schemeClr val="tx1"/>
                </a:solidFill>
                <a:effectLst/>
                <a:latin typeface="+mn-lt"/>
                <a:ea typeface="+mn-ea"/>
                <a:cs typeface="+mn-cs"/>
              </a:rPr>
              <a:t> = cantidad * precio, o Beneficio = PVP - Coste).</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Existen técnicas y herramientas para realizar cada una de estas tareas.</a:t>
            </a:r>
            <a:r>
              <a:rPr lang="es-PY" sz="1200" b="0" i="0" kern="1200" baseline="0" dirty="0">
                <a:solidFill>
                  <a:schemeClr val="tx1"/>
                </a:solidFill>
                <a:effectLst/>
                <a:latin typeface="+mn-lt"/>
                <a:ea typeface="+mn-ea"/>
                <a:cs typeface="+mn-cs"/>
              </a:rPr>
              <a:t> Ejemplo:</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9</a:t>
            </a:fld>
            <a:endParaRPr lang="es-PY"/>
          </a:p>
        </p:txBody>
      </p:sp>
    </p:spTree>
    <p:extLst>
      <p:ext uri="{BB962C8B-B14F-4D97-AF65-F5344CB8AC3E}">
        <p14:creationId xmlns:p14="http://schemas.microsoft.com/office/powerpoint/2010/main" val="2872264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11/9/2016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11/9/2016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11/9/2016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11/9/2016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11/9/2016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11/9/2016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11/9/2016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11/9/2016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11/9/2016</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11/9/2016</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11/9/2016</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11/9/2016</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481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¿Funciones comunes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8600"/>
            <a:ext cx="10058400" cy="4775200"/>
          </a:xfrm>
          <a:prstGeom prst="rect">
            <a:avLst/>
          </a:prstGeom>
        </p:spPr>
      </p:pic>
    </p:spTree>
    <p:extLst>
      <p:ext uri="{BB962C8B-B14F-4D97-AF65-F5344CB8AC3E}">
        <p14:creationId xmlns:p14="http://schemas.microsoft.com/office/powerpoint/2010/main" val="2699400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155" y="2232212"/>
            <a:ext cx="8829739" cy="4871066"/>
          </a:xfrm>
          <a:prstGeom prst="rect">
            <a:avLst/>
          </a:prstGeom>
        </p:spPr>
      </p:pic>
      <p:sp>
        <p:nvSpPr>
          <p:cNvPr id="2" name="TextBox 1"/>
          <p:cNvSpPr txBox="1"/>
          <p:nvPr/>
        </p:nvSpPr>
        <p:spPr>
          <a:xfrm>
            <a:off x="768594" y="1457960"/>
            <a:ext cx="2320045" cy="830997"/>
          </a:xfrm>
          <a:prstGeom prst="rect">
            <a:avLst/>
          </a:prstGeom>
          <a:noFill/>
        </p:spPr>
        <p:txBody>
          <a:bodyPr wrap="square" rtlCol="0">
            <a:spAutoFit/>
          </a:bodyPr>
          <a:lstStyle/>
          <a:p>
            <a:pPr algn="ctr"/>
            <a:r>
              <a:rPr lang="es-ES" sz="2400" b="1" dirty="0"/>
              <a:t>Nivel Operativo Transaccional</a:t>
            </a:r>
          </a:p>
        </p:txBody>
      </p:sp>
      <p:sp>
        <p:nvSpPr>
          <p:cNvPr id="6" name="TextBox 5"/>
          <p:cNvSpPr txBox="1"/>
          <p:nvPr/>
        </p:nvSpPr>
        <p:spPr>
          <a:xfrm>
            <a:off x="3088639" y="1457960"/>
            <a:ext cx="2320045" cy="461665"/>
          </a:xfrm>
          <a:prstGeom prst="rect">
            <a:avLst/>
          </a:prstGeom>
          <a:noFill/>
        </p:spPr>
        <p:txBody>
          <a:bodyPr wrap="square" rtlCol="0">
            <a:spAutoFit/>
          </a:bodyPr>
          <a:lstStyle/>
          <a:p>
            <a:pPr algn="ctr"/>
            <a:r>
              <a:rPr lang="es-ES" sz="2400" b="1" dirty="0"/>
              <a:t>Data </a:t>
            </a:r>
            <a:r>
              <a:rPr lang="es-ES" sz="2400" b="1" dirty="0" err="1"/>
              <a:t>Warehouse</a:t>
            </a:r>
            <a:endParaRPr lang="es-ES" sz="2400" b="1" dirty="0"/>
          </a:p>
        </p:txBody>
      </p:sp>
      <p:sp>
        <p:nvSpPr>
          <p:cNvPr id="7" name="TextBox 6"/>
          <p:cNvSpPr txBox="1"/>
          <p:nvPr/>
        </p:nvSpPr>
        <p:spPr>
          <a:xfrm>
            <a:off x="5408684" y="1457960"/>
            <a:ext cx="2320045" cy="830997"/>
          </a:xfrm>
          <a:prstGeom prst="rect">
            <a:avLst/>
          </a:prstGeom>
          <a:noFill/>
        </p:spPr>
        <p:txBody>
          <a:bodyPr wrap="square" rtlCol="0">
            <a:spAutoFit/>
          </a:bodyPr>
          <a:lstStyle/>
          <a:p>
            <a:pPr algn="ctr"/>
            <a:r>
              <a:rPr lang="es-ES" sz="2400" b="1" dirty="0"/>
              <a:t>Capa Análisis Explotación</a:t>
            </a:r>
          </a:p>
        </p:txBody>
      </p:sp>
      <p:sp>
        <p:nvSpPr>
          <p:cNvPr id="8" name="TextBox 7"/>
          <p:cNvSpPr txBox="1"/>
          <p:nvPr/>
        </p:nvSpPr>
        <p:spPr>
          <a:xfrm>
            <a:off x="7728729" y="1457960"/>
            <a:ext cx="2320045" cy="461665"/>
          </a:xfrm>
          <a:prstGeom prst="rect">
            <a:avLst/>
          </a:prstGeom>
          <a:noFill/>
        </p:spPr>
        <p:txBody>
          <a:bodyPr wrap="square" rtlCol="0">
            <a:spAutoFit/>
          </a:bodyPr>
          <a:lstStyle/>
          <a:p>
            <a:pPr algn="ctr"/>
            <a:r>
              <a:rPr lang="es-ES" sz="2400" b="1" dirty="0"/>
              <a:t>Usuario Finales</a:t>
            </a:r>
          </a:p>
        </p:txBody>
      </p:sp>
    </p:spTree>
    <p:extLst>
      <p:ext uri="{BB962C8B-B14F-4D97-AF65-F5344CB8AC3E}">
        <p14:creationId xmlns:p14="http://schemas.microsoft.com/office/powerpoint/2010/main" val="256109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643" y="1961881"/>
            <a:ext cx="6373114" cy="3848637"/>
          </a:xfrm>
          <a:prstGeom prst="rect">
            <a:avLst/>
          </a:prstGeom>
        </p:spPr>
      </p:pic>
    </p:spTree>
    <p:extLst>
      <p:ext uri="{BB962C8B-B14F-4D97-AF65-F5344CB8AC3E}">
        <p14:creationId xmlns:p14="http://schemas.microsoft.com/office/powerpoint/2010/main" val="2513905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760" y="2024501"/>
            <a:ext cx="5149215" cy="4984629"/>
          </a:xfrm>
          <a:prstGeom prst="rect">
            <a:avLst/>
          </a:prstGeom>
        </p:spPr>
      </p:pic>
    </p:spTree>
    <p:extLst>
      <p:ext uri="{BB962C8B-B14F-4D97-AF65-F5344CB8AC3E}">
        <p14:creationId xmlns:p14="http://schemas.microsoft.com/office/powerpoint/2010/main" val="4255060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70" y="2616359"/>
            <a:ext cx="2539682" cy="25396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900" y="1829611"/>
            <a:ext cx="5041741" cy="5192993"/>
          </a:xfrm>
          <a:prstGeom prst="rect">
            <a:avLst/>
          </a:prstGeom>
        </p:spPr>
      </p:pic>
    </p:spTree>
    <p:extLst>
      <p:ext uri="{BB962C8B-B14F-4D97-AF65-F5344CB8AC3E}">
        <p14:creationId xmlns:p14="http://schemas.microsoft.com/office/powerpoint/2010/main" val="221688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372390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207598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2019897" y="8631"/>
            <a:ext cx="5627812" cy="736600"/>
          </a:xfrm>
        </p:spPr>
        <p:txBody>
          <a:bodyPr/>
          <a:lstStyle/>
          <a:p>
            <a:r>
              <a:rPr lang="es-PY" sz="4300" noProof="1">
                <a:latin typeface="Adobe Fangsong Std R" panose="02020400000000000000" pitchFamily="18" charset="-128"/>
                <a:ea typeface="Adobe Fangsong Std R" panose="02020400000000000000" pitchFamily="18" charset="-128"/>
              </a:rPr>
              <a:t>Framework de Gartner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62" y="1042987"/>
            <a:ext cx="8448675" cy="5686425"/>
          </a:xfrm>
          <a:prstGeom prst="rect">
            <a:avLst/>
          </a:prstGeom>
        </p:spPr>
      </p:pic>
    </p:spTree>
    <p:extLst>
      <p:ext uri="{BB962C8B-B14F-4D97-AF65-F5344CB8AC3E}">
        <p14:creationId xmlns:p14="http://schemas.microsoft.com/office/powerpoint/2010/main" val="83996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300" noProof="1">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930" y="725348"/>
            <a:ext cx="6843565" cy="7047052"/>
          </a:xfrm>
          <a:prstGeom prst="rect">
            <a:avLst/>
          </a:prstGeom>
        </p:spPr>
      </p:pic>
    </p:spTree>
    <p:extLst>
      <p:ext uri="{BB962C8B-B14F-4D97-AF65-F5344CB8AC3E}">
        <p14:creationId xmlns:p14="http://schemas.microsoft.com/office/powerpoint/2010/main" val="1122523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2790" y="813191"/>
            <a:ext cx="10337173" cy="5674677"/>
          </a:xfrm>
          <a:prstGeom prst="rect">
            <a:avLst/>
          </a:prstGeom>
        </p:spPr>
      </p:pic>
    </p:spTree>
    <p:extLst>
      <p:ext uri="{BB962C8B-B14F-4D97-AF65-F5344CB8AC3E}">
        <p14:creationId xmlns:p14="http://schemas.microsoft.com/office/powerpoint/2010/main" val="3094173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Formula Tasa de crecimiento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97" y="2972948"/>
            <a:ext cx="8277413" cy="1545575"/>
          </a:xfrm>
          <a:prstGeom prst="rect">
            <a:avLst/>
          </a:prstGeom>
        </p:spPr>
      </p:pic>
    </p:spTree>
    <p:extLst>
      <p:ext uri="{BB962C8B-B14F-4D97-AF65-F5344CB8AC3E}">
        <p14:creationId xmlns:p14="http://schemas.microsoft.com/office/powerpoint/2010/main" val="17306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spTree>
    <p:extLst>
      <p:ext uri="{BB962C8B-B14F-4D97-AF65-F5344CB8AC3E}">
        <p14:creationId xmlns:p14="http://schemas.microsoft.com/office/powerpoint/2010/main" val="47081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 y="0"/>
            <a:ext cx="10058401" cy="7702587"/>
          </a:xfrm>
          <a:prstGeom prst="rect">
            <a:avLst/>
          </a:prstGeom>
        </p:spPr>
      </p:pic>
    </p:spTree>
    <p:extLst>
      <p:ext uri="{BB962C8B-B14F-4D97-AF65-F5344CB8AC3E}">
        <p14:creationId xmlns:p14="http://schemas.microsoft.com/office/powerpoint/2010/main" val="339024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3320383"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3320383"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3290501"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3295731"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7"/>
          <p:cNvCxnSpPr/>
          <p:nvPr/>
        </p:nvCxnSpPr>
        <p:spPr>
          <a:xfrm flipH="1">
            <a:off x="10328043" y="-430068"/>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Elipse 3"/>
          <p:cNvSpPr/>
          <p:nvPr/>
        </p:nvSpPr>
        <p:spPr>
          <a:xfrm>
            <a:off x="10165080" y="846282"/>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4022241" y="0"/>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cxnSp>
        <p:nvCxnSpPr>
          <p:cNvPr id="18" name="Straight Arrow Connector 15"/>
          <p:cNvCxnSpPr/>
          <p:nvPr/>
        </p:nvCxnSpPr>
        <p:spPr>
          <a:xfrm flipH="1">
            <a:off x="12076925" y="503149"/>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Elipse 20"/>
          <p:cNvSpPr/>
          <p:nvPr/>
        </p:nvSpPr>
        <p:spPr>
          <a:xfrm>
            <a:off x="11987887" y="1780274"/>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75340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2483933" y="571798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8" name="Straight Arrow Connector 17"/>
          <p:cNvCxnSpPr/>
          <p:nvPr/>
        </p:nvCxnSpPr>
        <p:spPr>
          <a:xfrm flipH="1" flipV="1">
            <a:off x="889000" y="4495800"/>
            <a:ext cx="1600201" cy="19431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790451" y="4343868"/>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2820841" y="224645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Clientes: </a:t>
            </a:r>
            <a:r>
              <a:rPr lang="es-ES" b="1" dirty="0"/>
              <a:t>				959.580</a:t>
            </a:r>
          </a:p>
        </p:txBody>
      </p:sp>
      <p:cxnSp>
        <p:nvCxnSpPr>
          <p:cNvPr id="23" name="Straight Arrow Connector 15"/>
          <p:cNvCxnSpPr/>
          <p:nvPr/>
        </p:nvCxnSpPr>
        <p:spPr>
          <a:xfrm flipH="1">
            <a:off x="875525" y="2749602"/>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Elipse 20"/>
          <p:cNvSpPr/>
          <p:nvPr/>
        </p:nvSpPr>
        <p:spPr>
          <a:xfrm>
            <a:off x="786487" y="402672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67437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3435686" y="223594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a:off x="1521161" y="3073009"/>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432123" y="435013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1452892" y="453209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flipV="1">
            <a:off x="1498600" y="4686300"/>
            <a:ext cx="1924698" cy="1884143"/>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80997" y="5800024"/>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Clientes: </a:t>
            </a:r>
            <a:r>
              <a:rPr lang="es-ES" b="1" dirty="0"/>
              <a:t>				964.449</a:t>
            </a:r>
          </a:p>
        </p:txBody>
      </p:sp>
    </p:spTree>
    <p:extLst>
      <p:ext uri="{BB962C8B-B14F-4D97-AF65-F5344CB8AC3E}">
        <p14:creationId xmlns:p14="http://schemas.microsoft.com/office/powerpoint/2010/main" val="54678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2" name="Imagen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246282"/>
            <a:ext cx="7805944" cy="4355601"/>
          </a:xfrm>
          <a:prstGeom prst="rect">
            <a:avLst/>
          </a:prstGeom>
        </p:spPr>
      </p:pic>
    </p:spTree>
    <p:extLst>
      <p:ext uri="{BB962C8B-B14F-4D97-AF65-F5344CB8AC3E}">
        <p14:creationId xmlns:p14="http://schemas.microsoft.com/office/powerpoint/2010/main" val="177652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flipV="1">
            <a:off x="4073862" y="4486519"/>
            <a:ext cx="863898" cy="13885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3992443" y="437299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4005592" y="370913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a:off x="4091940" y="2418735"/>
            <a:ext cx="863518" cy="1276965"/>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855836" y="5741030"/>
            <a:ext cx="4734303"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población: </a:t>
            </a:r>
            <a:r>
              <a:rPr lang="es-ES" dirty="0"/>
              <a:t>	</a:t>
            </a:r>
            <a:r>
              <a:rPr lang="es-ES" b="1" dirty="0"/>
              <a:t>1,69%</a:t>
            </a:r>
            <a:br>
              <a:rPr lang="es-ES" dirty="0"/>
            </a:br>
            <a:r>
              <a:rPr lang="es-ES" b="1" dirty="0">
                <a:solidFill>
                  <a:schemeClr val="bg2">
                    <a:lumMod val="75000"/>
                  </a:schemeClr>
                </a:solidFill>
              </a:rPr>
              <a:t>Población: </a:t>
            </a:r>
            <a:r>
              <a:rPr lang="es-ES" b="1" dirty="0"/>
              <a:t>			5.877.323</a:t>
            </a:r>
          </a:p>
        </p:txBody>
      </p:sp>
      <p:sp>
        <p:nvSpPr>
          <p:cNvPr id="14" name="TextBox 13"/>
          <p:cNvSpPr txBox="1"/>
          <p:nvPr/>
        </p:nvSpPr>
        <p:spPr>
          <a:xfrm>
            <a:off x="4885637" y="1774753"/>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clientes: </a:t>
            </a:r>
            <a:r>
              <a:rPr lang="es-ES" dirty="0"/>
              <a:t>	</a:t>
            </a:r>
            <a:r>
              <a:rPr lang="es-ES" b="1" dirty="0"/>
              <a:t>6,58%</a:t>
            </a:r>
            <a:br>
              <a:rPr lang="es-ES" dirty="0"/>
            </a:br>
            <a:r>
              <a:rPr lang="es-ES" b="1" dirty="0">
                <a:solidFill>
                  <a:schemeClr val="bg2">
                    <a:lumMod val="75000"/>
                  </a:schemeClr>
                </a:solidFill>
              </a:rPr>
              <a:t>Clientes: </a:t>
            </a:r>
            <a:r>
              <a:rPr lang="es-ES" b="1" dirty="0"/>
              <a:t>				1.072.841</a:t>
            </a:r>
          </a:p>
        </p:txBody>
      </p:sp>
    </p:spTree>
    <p:extLst>
      <p:ext uri="{BB962C8B-B14F-4D97-AF65-F5344CB8AC3E}">
        <p14:creationId xmlns:p14="http://schemas.microsoft.com/office/powerpoint/2010/main" val="27481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8420516" y="3527773"/>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3811386" y="4091615"/>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96930" y="2269587"/>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35740" y="1688683"/>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a:t>
            </a:r>
          </a:p>
        </p:txBody>
      </p:sp>
      <p:sp>
        <p:nvSpPr>
          <p:cNvPr id="17" name="Elipse 16"/>
          <p:cNvSpPr/>
          <p:nvPr/>
        </p:nvSpPr>
        <p:spPr>
          <a:xfrm>
            <a:off x="-1404148" y="3372439"/>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1381288" y="3661999"/>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327926" y="3842409"/>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1247" y="3999480"/>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401596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9.794</a:t>
            </a:r>
          </a:p>
        </p:txBody>
      </p:sp>
      <p:sp>
        <p:nvSpPr>
          <p:cNvPr id="16" name="Elipse 16"/>
          <p:cNvSpPr/>
          <p:nvPr/>
        </p:nvSpPr>
        <p:spPr>
          <a:xfrm>
            <a:off x="6441175" y="4016533"/>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464035" y="4549933"/>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730343"/>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161933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1210547" cy="934419"/>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10.698</a:t>
            </a:r>
          </a:p>
        </p:txBody>
      </p:sp>
      <p:sp>
        <p:nvSpPr>
          <p:cNvPr id="16" name="Elipse 16"/>
          <p:cNvSpPr/>
          <p:nvPr/>
        </p:nvSpPr>
        <p:spPr>
          <a:xfrm>
            <a:off x="6784075" y="385651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791695" y="451945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632960"/>
            <a:ext cx="1241543" cy="667461"/>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Población: </a:t>
            </a:r>
            <a:r>
              <a:rPr lang="es-ES" b="1" dirty="0"/>
              <a:t>	6.764.805</a:t>
            </a:r>
          </a:p>
        </p:txBody>
      </p:sp>
    </p:spTree>
    <p:extLst>
      <p:ext uri="{BB962C8B-B14F-4D97-AF65-F5344CB8AC3E}">
        <p14:creationId xmlns:p14="http://schemas.microsoft.com/office/powerpoint/2010/main" val="71032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flipV="1">
            <a:off x="5548393" y="2872740"/>
            <a:ext cx="2917427" cy="40941"/>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16.593</a:t>
            </a:r>
          </a:p>
        </p:txBody>
      </p:sp>
      <p:sp>
        <p:nvSpPr>
          <p:cNvPr id="16" name="Elipse 16"/>
          <p:cNvSpPr/>
          <p:nvPr/>
        </p:nvSpPr>
        <p:spPr>
          <a:xfrm>
            <a:off x="8529055" y="287353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8513815" y="443563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594860"/>
            <a:ext cx="2902703" cy="705562"/>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Población: </a:t>
            </a:r>
            <a:r>
              <a:rPr lang="es-ES" b="1" dirty="0"/>
              <a:t>	7.310.582</a:t>
            </a:r>
          </a:p>
        </p:txBody>
      </p:sp>
    </p:spTree>
    <p:extLst>
      <p:ext uri="{BB962C8B-B14F-4D97-AF65-F5344CB8AC3E}">
        <p14:creationId xmlns:p14="http://schemas.microsoft.com/office/powerpoint/2010/main" val="367234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25399923" y="1453850"/>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5408217" y="253620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5932871" y="1948501"/>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990492" y="1963174"/>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788266" y="1088752"/>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7" name="Elipse 16"/>
          <p:cNvSpPr/>
          <p:nvPr/>
        </p:nvSpPr>
        <p:spPr>
          <a:xfrm>
            <a:off x="-2718579" y="3109507"/>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2728104" y="3604807"/>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674681" y="3760224"/>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45316" y="4974952"/>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a:t>
            </a:r>
            <a:r>
              <a:rPr lang="es-ES" b="1" dirty="0"/>
              <a:t>		7.570.520</a:t>
            </a:r>
          </a:p>
        </p:txBody>
      </p:sp>
    </p:spTree>
    <p:extLst>
      <p:ext uri="{BB962C8B-B14F-4D97-AF65-F5344CB8AC3E}">
        <p14:creationId xmlns:p14="http://schemas.microsoft.com/office/powerpoint/2010/main" val="22001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flipV="1">
            <a:off x="5970814" y="5005614"/>
            <a:ext cx="188686" cy="1255486"/>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57040" y="5831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2.010</a:t>
            </a:r>
            <a:br>
              <a:rPr lang="es-ES" dirty="0"/>
            </a:br>
            <a:r>
              <a:rPr lang="es-ES" b="1" dirty="0">
                <a:solidFill>
                  <a:schemeClr val="bg2">
                    <a:lumMod val="75000"/>
                  </a:schemeClr>
                </a:solidFill>
              </a:rPr>
              <a:t>Tasa de crecimiento del importe facturado: </a:t>
            </a:r>
            <a:r>
              <a:rPr lang="es-ES" dirty="0"/>
              <a:t>	</a:t>
            </a:r>
            <a:r>
              <a:rPr lang="es-ES" b="1" dirty="0"/>
              <a:t>5,5%</a:t>
            </a:r>
            <a:br>
              <a:rPr lang="es-ES" dirty="0"/>
            </a:br>
            <a:r>
              <a:rPr lang="es-ES" b="1" dirty="0">
                <a:solidFill>
                  <a:schemeClr val="bg2">
                    <a:lumMod val="75000"/>
                  </a:schemeClr>
                </a:solidFill>
              </a:rPr>
              <a:t>Importe: </a:t>
            </a:r>
            <a:r>
              <a:rPr lang="es-ES" b="1" dirty="0"/>
              <a:t>					2.111.120.890</a:t>
            </a:r>
          </a:p>
        </p:txBody>
      </p:sp>
      <p:sp>
        <p:nvSpPr>
          <p:cNvPr id="15" name="Elipse 16"/>
          <p:cNvSpPr/>
          <p:nvPr/>
        </p:nvSpPr>
        <p:spPr>
          <a:xfrm>
            <a:off x="5912402" y="49182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5874302" y="47531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a:off x="5384800" y="2921000"/>
            <a:ext cx="508000" cy="17780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31690" y="25291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2.010</a:t>
            </a:r>
            <a:br>
              <a:rPr lang="es-ES" dirty="0"/>
            </a:br>
            <a:r>
              <a:rPr lang="es-ES" b="1" dirty="0">
                <a:solidFill>
                  <a:schemeClr val="bg2">
                    <a:lumMod val="75000"/>
                  </a:schemeClr>
                </a:solidFill>
              </a:rPr>
              <a:t>Energía consumida: </a:t>
            </a:r>
            <a:r>
              <a:rPr lang="es-ES" dirty="0"/>
              <a:t>	</a:t>
            </a:r>
            <a:r>
              <a:rPr lang="es-ES" b="1" dirty="0"/>
              <a:t>6,41%</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6.864</a:t>
            </a:r>
          </a:p>
        </p:txBody>
      </p:sp>
    </p:spTree>
    <p:extLst>
      <p:ext uri="{BB962C8B-B14F-4D97-AF65-F5344CB8AC3E}">
        <p14:creationId xmlns:p14="http://schemas.microsoft.com/office/powerpoint/2010/main" val="339528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5094514" y="2641600"/>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96740" y="1767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5" name="Elipse 16"/>
          <p:cNvSpPr/>
          <p:nvPr/>
        </p:nvSpPr>
        <p:spPr>
          <a:xfrm>
            <a:off x="6366427" y="37879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356902" y="42832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438650"/>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 </a:t>
            </a:r>
            <a:r>
              <a:rPr lang="es-ES" b="1" dirty="0">
                <a:solidFill>
                  <a:schemeClr val="bg2">
                    <a:lumMod val="75000"/>
                  </a:schemeClr>
                </a:solidFill>
              </a:rPr>
              <a:t>(</a:t>
            </a:r>
            <a:r>
              <a:rPr lang="es-ES" b="1" dirty="0" err="1">
                <a:solidFill>
                  <a:schemeClr val="bg2">
                    <a:lumMod val="75000"/>
                  </a:schemeClr>
                </a:solidFill>
              </a:rPr>
              <a:t>GWh</a:t>
            </a:r>
            <a:r>
              <a:rPr lang="es-ES" b="1" dirty="0">
                <a:solidFill>
                  <a:schemeClr val="bg2">
                    <a:lumMod val="75000"/>
                  </a:schemeClr>
                </a:solidFill>
              </a:rPr>
              <a:t>): </a:t>
            </a:r>
            <a:r>
              <a:rPr lang="es-ES" b="1" dirty="0"/>
              <a:t>		7.570</a:t>
            </a:r>
          </a:p>
        </p:txBody>
      </p:sp>
    </p:spTree>
    <p:extLst>
      <p:ext uri="{BB962C8B-B14F-4D97-AF65-F5344CB8AC3E}">
        <p14:creationId xmlns:p14="http://schemas.microsoft.com/office/powerpoint/2010/main" val="187895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6809014" y="2670175"/>
            <a:ext cx="77561" cy="1663700"/>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16"/>
          <p:cNvSpPr/>
          <p:nvPr/>
        </p:nvSpPr>
        <p:spPr>
          <a:xfrm>
            <a:off x="6833152" y="4388008"/>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842677" y="45118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638675"/>
            <a:ext cx="457200" cy="1209675"/>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96739" y="1767178"/>
            <a:ext cx="613288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2.012</a:t>
            </a:r>
            <a:br>
              <a:rPr lang="es-ES" dirty="0"/>
            </a:br>
            <a:r>
              <a:rPr lang="es-ES" b="1" dirty="0">
                <a:solidFill>
                  <a:schemeClr val="bg2">
                    <a:lumMod val="75000"/>
                  </a:schemeClr>
                </a:solidFill>
              </a:rPr>
              <a:t>Tasa de crecimiento del importe facturado: </a:t>
            </a:r>
            <a:r>
              <a:rPr lang="es-ES" dirty="0"/>
              <a:t>	</a:t>
            </a:r>
            <a:r>
              <a:rPr lang="es-ES" b="1" dirty="0"/>
              <a:t>9,3%</a:t>
            </a:r>
            <a:br>
              <a:rPr lang="es-ES" dirty="0"/>
            </a:br>
            <a:r>
              <a:rPr lang="es-ES" b="1" dirty="0">
                <a:solidFill>
                  <a:schemeClr val="bg2">
                    <a:lumMod val="75000"/>
                  </a:schemeClr>
                </a:solidFill>
              </a:rPr>
              <a:t>Importe: </a:t>
            </a:r>
            <a:r>
              <a:rPr lang="es-ES" b="1" dirty="0"/>
              <a:t>					2.634.406.808</a:t>
            </a:r>
          </a:p>
        </p:txBody>
      </p:sp>
      <p:sp>
        <p:nvSpPr>
          <p:cNvPr id="21" name="TextBox 20"/>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Energía consumida: </a:t>
            </a:r>
            <a:r>
              <a:rPr lang="es-ES" dirty="0"/>
              <a:t>	</a:t>
            </a:r>
            <a:r>
              <a:rPr lang="es-ES" b="1" dirty="0"/>
              <a:t>8,6%</a:t>
            </a:r>
            <a:br>
              <a:rPr lang="es-ES" dirty="0"/>
            </a:br>
            <a:r>
              <a:rPr lang="es-ES" b="1" dirty="0">
                <a:solidFill>
                  <a:schemeClr val="bg2">
                    <a:lumMod val="75000"/>
                  </a:schemeClr>
                </a:solidFill>
              </a:rPr>
              <a:t>Consumo </a:t>
            </a:r>
            <a:r>
              <a:rPr lang="es-ES" b="1" dirty="0">
                <a:solidFill>
                  <a:schemeClr val="bg2">
                    <a:lumMod val="75000"/>
                  </a:schemeClr>
                </a:solidFill>
              </a:rPr>
              <a:t>(</a:t>
            </a:r>
            <a:r>
              <a:rPr lang="es-ES" b="1" dirty="0" err="1">
                <a:solidFill>
                  <a:schemeClr val="bg2">
                    <a:lumMod val="75000"/>
                  </a:schemeClr>
                </a:solidFill>
              </a:rPr>
              <a:t>GWh</a:t>
            </a:r>
            <a:r>
              <a:rPr lang="es-ES" b="1" dirty="0">
                <a:solidFill>
                  <a:schemeClr val="bg2">
                    <a:lumMod val="75000"/>
                  </a:schemeClr>
                </a:solidFill>
              </a:rPr>
              <a:t>):</a:t>
            </a:r>
            <a:r>
              <a:rPr lang="es-ES" b="1" dirty="0"/>
              <a:t>		8.222</a:t>
            </a:r>
          </a:p>
        </p:txBody>
      </p:sp>
    </p:spTree>
    <p:extLst>
      <p:ext uri="{BB962C8B-B14F-4D97-AF65-F5344CB8AC3E}">
        <p14:creationId xmlns:p14="http://schemas.microsoft.com/office/powerpoint/2010/main" val="1328960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3720" y="618669"/>
            <a:ext cx="9030960" cy="65350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12116119" y="2299364"/>
            <a:ext cx="1840438" cy="428679"/>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194640" y="1635901"/>
            <a:ext cx="336945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	48.651</a:t>
            </a:r>
          </a:p>
        </p:txBody>
      </p:sp>
      <p:sp>
        <p:nvSpPr>
          <p:cNvPr id="13" name="Elipse 16"/>
          <p:cNvSpPr/>
          <p:nvPr/>
        </p:nvSpPr>
        <p:spPr>
          <a:xfrm>
            <a:off x="11941043" y="2720089"/>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3360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133562" y="4248150"/>
            <a:ext cx="914813" cy="1193785"/>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48.651</a:t>
            </a:r>
          </a:p>
        </p:txBody>
      </p:sp>
      <p:sp>
        <p:nvSpPr>
          <p:cNvPr id="16" name="Elipse 16"/>
          <p:cNvSpPr/>
          <p:nvPr/>
        </p:nvSpPr>
        <p:spPr>
          <a:xfrm>
            <a:off x="5035418" y="5491864"/>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4118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384800" y="4298950"/>
            <a:ext cx="704850" cy="9652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20.838</a:t>
            </a:r>
          </a:p>
        </p:txBody>
      </p:sp>
      <p:sp>
        <p:nvSpPr>
          <p:cNvPr id="16" name="Elipse 16"/>
          <p:cNvSpPr/>
          <p:nvPr/>
        </p:nvSpPr>
        <p:spPr>
          <a:xfrm>
            <a:off x="5168768" y="554425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82296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461000" y="4298950"/>
            <a:ext cx="628650" cy="98425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2.009</a:t>
            </a:r>
            <a:br>
              <a:rPr lang="es-ES" dirty="0"/>
            </a:br>
            <a:r>
              <a:rPr lang="es-ES" b="1" dirty="0">
                <a:solidFill>
                  <a:schemeClr val="bg2">
                    <a:lumMod val="75000"/>
                  </a:schemeClr>
                </a:solidFill>
              </a:rPr>
              <a:t>Exportación: </a:t>
            </a:r>
            <a:r>
              <a:rPr lang="es-ES" b="1" dirty="0"/>
              <a:t>119.915</a:t>
            </a:r>
          </a:p>
        </p:txBody>
      </p:sp>
      <p:sp>
        <p:nvSpPr>
          <p:cNvPr id="16" name="Elipse 16"/>
          <p:cNvSpPr/>
          <p:nvPr/>
        </p:nvSpPr>
        <p:spPr>
          <a:xfrm>
            <a:off x="5346568" y="53474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2599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746750" y="4298950"/>
            <a:ext cx="342900" cy="11430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
        <p:nvSpPr>
          <p:cNvPr id="16" name="Elipse 16"/>
          <p:cNvSpPr/>
          <p:nvPr/>
        </p:nvSpPr>
        <p:spPr>
          <a:xfrm>
            <a:off x="5664068" y="54871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634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cxnSp>
        <p:nvCxnSpPr>
          <p:cNvPr id="13" name="Straight Arrow Connector 12"/>
          <p:cNvCxnSpPr/>
          <p:nvPr/>
        </p:nvCxnSpPr>
        <p:spPr>
          <a:xfrm flipH="1">
            <a:off x="10952529" y="31149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ipse 16"/>
          <p:cNvSpPr/>
          <p:nvPr/>
        </p:nvSpPr>
        <p:spPr>
          <a:xfrm>
            <a:off x="10885722" y="4271320"/>
            <a:ext cx="106680" cy="10145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TextBox 14"/>
          <p:cNvSpPr txBox="1"/>
          <p:nvPr/>
        </p:nvSpPr>
        <p:spPr>
          <a:xfrm>
            <a:off x="11032342" y="22814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789979" y="48675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46984" y="6023920"/>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764549" y="4231420"/>
            <a:ext cx="273487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2.004</a:t>
            </a:r>
            <a:br>
              <a:rPr lang="es-ES" dirty="0"/>
            </a:br>
            <a:r>
              <a:rPr lang="es-ES" b="1" dirty="0">
                <a:solidFill>
                  <a:schemeClr val="bg2">
                    <a:lumMod val="75000"/>
                  </a:schemeClr>
                </a:solidFill>
              </a:rPr>
              <a:t>Exportación </a:t>
            </a:r>
            <a:r>
              <a:rPr lang="es-ES" b="1" dirty="0">
                <a:solidFill>
                  <a:schemeClr val="bg2">
                    <a:lumMod val="75000"/>
                  </a:schemeClr>
                </a:solidFill>
              </a:rPr>
              <a:t>(</a:t>
            </a:r>
            <a:r>
              <a:rPr lang="es-ES" b="1" dirty="0" err="1">
                <a:solidFill>
                  <a:schemeClr val="bg2">
                    <a:lumMod val="75000"/>
                  </a:schemeClr>
                </a:solidFill>
              </a:rPr>
              <a:t>GWh</a:t>
            </a:r>
            <a:r>
              <a:rPr lang="es-ES" b="1" dirty="0">
                <a:solidFill>
                  <a:schemeClr val="bg2">
                    <a:lumMod val="75000"/>
                  </a:schemeClr>
                </a:solidFill>
              </a:rPr>
              <a:t>)</a:t>
            </a:r>
            <a:r>
              <a:rPr lang="es-ES" b="1" dirty="0">
                <a:solidFill>
                  <a:schemeClr val="bg2">
                    <a:lumMod val="75000"/>
                  </a:schemeClr>
                </a:solidFill>
              </a:rPr>
              <a:t>: </a:t>
            </a:r>
            <a:r>
              <a:rPr lang="es-ES" b="1" dirty="0"/>
              <a:t>732</a:t>
            </a:r>
          </a:p>
        </p:txBody>
      </p:sp>
    </p:spTree>
    <p:extLst>
      <p:ext uri="{BB962C8B-B14F-4D97-AF65-F5344CB8AC3E}">
        <p14:creationId xmlns:p14="http://schemas.microsoft.com/office/powerpoint/2010/main" val="197431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86463" y="5434013"/>
            <a:ext cx="804862" cy="852487"/>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94609" y="63906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15461" y="4794551"/>
            <a:ext cx="280407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2.005</a:t>
            </a:r>
            <a:br>
              <a:rPr lang="es-ES" dirty="0"/>
            </a:br>
            <a:r>
              <a:rPr lang="es-ES" b="1" dirty="0">
                <a:solidFill>
                  <a:schemeClr val="bg2">
                    <a:lumMod val="75000"/>
                  </a:schemeClr>
                </a:solidFill>
              </a:rPr>
              <a:t>Exportación </a:t>
            </a:r>
            <a:r>
              <a:rPr lang="es-ES" b="1" dirty="0">
                <a:solidFill>
                  <a:schemeClr val="bg2">
                    <a:lumMod val="75000"/>
                  </a:schemeClr>
                </a:solidFill>
              </a:rPr>
              <a:t>(</a:t>
            </a:r>
            <a:r>
              <a:rPr lang="es-ES" b="1" dirty="0" err="1">
                <a:solidFill>
                  <a:schemeClr val="bg2">
                    <a:lumMod val="75000"/>
                  </a:schemeClr>
                </a:solidFill>
              </a:rPr>
              <a:t>GWh</a:t>
            </a:r>
            <a:r>
              <a:rPr lang="es-ES" b="1" dirty="0">
                <a:solidFill>
                  <a:schemeClr val="bg2">
                    <a:lumMod val="75000"/>
                  </a:schemeClr>
                </a:solidFill>
              </a:rPr>
              <a:t>)</a:t>
            </a:r>
            <a:r>
              <a:rPr lang="es-ES" b="1" dirty="0">
                <a:solidFill>
                  <a:schemeClr val="bg2">
                    <a:lumMod val="75000"/>
                  </a:schemeClr>
                </a:solidFill>
              </a:rPr>
              <a:t>: </a:t>
            </a:r>
            <a:r>
              <a:rPr lang="es-ES" b="1" dirty="0"/>
              <a:t>417</a:t>
            </a:r>
          </a:p>
        </p:txBody>
      </p:sp>
    </p:spTree>
    <p:extLst>
      <p:ext uri="{BB962C8B-B14F-4D97-AF65-F5344CB8AC3E}">
        <p14:creationId xmlns:p14="http://schemas.microsoft.com/office/powerpoint/2010/main" val="11214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10263" y="4775200"/>
            <a:ext cx="592137" cy="12369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840329" y="60477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455024" y="4157826"/>
            <a:ext cx="287950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2.006</a:t>
            </a:r>
            <a:br>
              <a:rPr lang="es-ES" dirty="0"/>
            </a:br>
            <a:r>
              <a:rPr lang="es-ES" b="1" dirty="0">
                <a:solidFill>
                  <a:schemeClr val="bg2">
                    <a:lumMod val="75000"/>
                  </a:schemeClr>
                </a:solidFill>
              </a:rPr>
              <a:t>Exportación </a:t>
            </a:r>
            <a:r>
              <a:rPr lang="es-ES" b="1" dirty="0">
                <a:solidFill>
                  <a:schemeClr val="bg2">
                    <a:lumMod val="75000"/>
                  </a:schemeClr>
                </a:solidFill>
              </a:rPr>
              <a:t>(</a:t>
            </a:r>
            <a:r>
              <a:rPr lang="es-ES" b="1" dirty="0" err="1">
                <a:solidFill>
                  <a:schemeClr val="bg2">
                    <a:lumMod val="75000"/>
                  </a:schemeClr>
                </a:solidFill>
              </a:rPr>
              <a:t>GWh</a:t>
            </a:r>
            <a:r>
              <a:rPr lang="es-ES" b="1" dirty="0">
                <a:solidFill>
                  <a:schemeClr val="bg2">
                    <a:lumMod val="75000"/>
                  </a:schemeClr>
                </a:solidFill>
              </a:rPr>
              <a:t>)</a:t>
            </a:r>
            <a:r>
              <a:rPr lang="es-ES" b="1" dirty="0">
                <a:solidFill>
                  <a:schemeClr val="bg2">
                    <a:lumMod val="75000"/>
                  </a:schemeClr>
                </a:solidFill>
              </a:rPr>
              <a:t>: </a:t>
            </a:r>
            <a:r>
              <a:rPr lang="es-ES" b="1" dirty="0"/>
              <a:t>725</a:t>
            </a:r>
          </a:p>
        </p:txBody>
      </p:sp>
    </p:spTree>
    <p:extLst>
      <p:ext uri="{BB962C8B-B14F-4D97-AF65-F5344CB8AC3E}">
        <p14:creationId xmlns:p14="http://schemas.microsoft.com/office/powerpoint/2010/main" val="385322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74080" y="4775200"/>
            <a:ext cx="528321" cy="15417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931769" y="6671145"/>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74946" y="4172816"/>
            <a:ext cx="274459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solidFill>
                  <a:schemeClr val="bg2">
                    <a:lumMod val="75000"/>
                  </a:schemeClr>
                </a:solidFill>
              </a:rPr>
              <a:t>(</a:t>
            </a:r>
            <a:r>
              <a:rPr lang="es-ES" b="1" dirty="0" err="1">
                <a:solidFill>
                  <a:schemeClr val="bg2">
                    <a:lumMod val="75000"/>
                  </a:schemeClr>
                </a:solidFill>
              </a:rPr>
              <a:t>GWh</a:t>
            </a:r>
            <a:r>
              <a:rPr lang="es-ES" b="1" dirty="0">
                <a:solidFill>
                  <a:schemeClr val="bg2">
                    <a:lumMod val="75000"/>
                  </a:schemeClr>
                </a:solidFill>
              </a:rPr>
              <a:t>)</a:t>
            </a:r>
            <a:r>
              <a:rPr lang="es-ES" b="1" dirty="0">
                <a:solidFill>
                  <a:schemeClr val="bg2">
                    <a:lumMod val="75000"/>
                  </a:schemeClr>
                </a:solidFill>
              </a:rPr>
              <a:t>: </a:t>
            </a:r>
            <a:r>
              <a:rPr lang="es-ES" b="1" dirty="0"/>
              <a:t>187</a:t>
            </a:r>
          </a:p>
        </p:txBody>
      </p:sp>
    </p:spTree>
    <p:extLst>
      <p:ext uri="{BB962C8B-B14F-4D97-AF65-F5344CB8AC3E}">
        <p14:creationId xmlns:p14="http://schemas.microsoft.com/office/powerpoint/2010/main" val="29660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4" name="Diagrama 3"/>
          <p:cNvGraphicFramePr/>
          <p:nvPr>
            <p:extLst>
              <p:ext uri="{D42A27DB-BD31-4B8C-83A1-F6EECF244321}">
                <p14:modId xmlns:p14="http://schemas.microsoft.com/office/powerpoint/2010/main" val="2107685325"/>
              </p:ext>
            </p:extLst>
          </p:nvPr>
        </p:nvGraphicFramePr>
        <p:xfrm>
          <a:off x="1676400" y="1651000"/>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1927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5"/>
          <p:cNvCxnSpPr/>
          <p:nvPr/>
        </p:nvCxnSpPr>
        <p:spPr>
          <a:xfrm flipH="1">
            <a:off x="10568165" y="1487730"/>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20"/>
          <p:cNvSpPr/>
          <p:nvPr/>
        </p:nvSpPr>
        <p:spPr>
          <a:xfrm>
            <a:off x="10479127" y="276485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696361" y="710261"/>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sp>
        <p:nvSpPr>
          <p:cNvPr id="20" name="TextBox 19"/>
          <p:cNvSpPr txBox="1"/>
          <p:nvPr/>
        </p:nvSpPr>
        <p:spPr>
          <a:xfrm>
            <a:off x="11916073" y="-237744"/>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cxnSp>
        <p:nvCxnSpPr>
          <p:cNvPr id="21" name="Straight Arrow Connector 20"/>
          <p:cNvCxnSpPr/>
          <p:nvPr/>
        </p:nvCxnSpPr>
        <p:spPr>
          <a:xfrm flipH="1">
            <a:off x="10789478" y="1883664"/>
            <a:ext cx="1335466" cy="215183"/>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Elipse 16"/>
          <p:cNvSpPr/>
          <p:nvPr/>
        </p:nvSpPr>
        <p:spPr>
          <a:xfrm>
            <a:off x="10683674" y="203917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H="1" flipV="1">
            <a:off x="4928223" y="4200069"/>
            <a:ext cx="481977" cy="93390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4828135" y="4081591"/>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3533166" y="12937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cxnSp>
        <p:nvCxnSpPr>
          <p:cNvPr id="24" name="Straight Arrow Connector 23"/>
          <p:cNvCxnSpPr/>
          <p:nvPr/>
        </p:nvCxnSpPr>
        <p:spPr>
          <a:xfrm flipH="1">
            <a:off x="4955605" y="1040007"/>
            <a:ext cx="15497" cy="138802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4904666" y="244150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15350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V="1">
            <a:off x="5600700" y="25598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5581086" y="219849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1812316" y="96122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3,8%</a:t>
            </a:r>
            <a:br>
              <a:rPr lang="es-ES" dirty="0"/>
            </a:br>
            <a:r>
              <a:rPr lang="es-ES" b="1" dirty="0">
                <a:solidFill>
                  <a:schemeClr val="bg2">
                    <a:lumMod val="75000"/>
                  </a:schemeClr>
                </a:solidFill>
              </a:rPr>
              <a:t>Clientes: </a:t>
            </a:r>
            <a:r>
              <a:rPr lang="es-ES" b="1" dirty="0"/>
              <a:t>		1.300.613</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cxnSp>
        <p:nvCxnSpPr>
          <p:cNvPr id="24" name="Straight Arrow Connector 23"/>
          <p:cNvCxnSpPr/>
          <p:nvPr/>
        </p:nvCxnSpPr>
        <p:spPr>
          <a:xfrm>
            <a:off x="4857750" y="1047750"/>
            <a:ext cx="764606" cy="34027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5571416" y="140149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7142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4192853" y="4841240"/>
            <a:ext cx="1231900" cy="876300"/>
          </a:xfrm>
          <a:prstGeom prst="rect">
            <a:avLst/>
          </a:prstGeom>
        </p:spPr>
      </p:pic>
      <p:pic>
        <p:nvPicPr>
          <p:cNvPr id="14" name="Picture 13"/>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3884878" y="4634073"/>
            <a:ext cx="1847850" cy="131445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08084753"/>
              </p:ext>
            </p:extLst>
          </p:nvPr>
        </p:nvGraphicFramePr>
        <p:xfrm>
          <a:off x="1871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1.553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48,5%</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6161208"/>
              </p:ext>
            </p:extLst>
          </p:nvPr>
        </p:nvGraphicFramePr>
        <p:xfrm>
          <a:off x="23016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957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71579111"/>
              </p:ext>
            </p:extLst>
          </p:nvPr>
        </p:nvGraphicFramePr>
        <p:xfrm>
          <a:off x="43971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539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942927865"/>
              </p:ext>
            </p:extLst>
          </p:nvPr>
        </p:nvGraphicFramePr>
        <p:xfrm>
          <a:off x="65117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155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a:t>
                      </a:r>
                    </a:p>
                  </a:txBody>
                  <a:tcPr>
                    <a:solidFill>
                      <a:schemeClr val="bg1"/>
                    </a:solidFill>
                  </a:tcPr>
                </a:tc>
                <a:extLst>
                  <a:ext uri="{0D108BD9-81ED-4DB2-BD59-A6C34878D82A}">
                    <a16:rowId xmlns:a16="http://schemas.microsoft.com/office/drawing/2014/main" val="4219014364"/>
                  </a:ext>
                </a:extLst>
              </a:tr>
            </a:tbl>
          </a:graphicData>
        </a:graphic>
      </p:graphicFrame>
      <p:sp>
        <p:nvSpPr>
          <p:cNvPr id="17" name="TextBox 16"/>
          <p:cNvSpPr txBox="1"/>
          <p:nvPr/>
        </p:nvSpPr>
        <p:spPr>
          <a:xfrm>
            <a:off x="201512" y="1401923"/>
            <a:ext cx="8400047" cy="400110"/>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000" b="1" dirty="0">
                <a:solidFill>
                  <a:schemeClr val="bg1"/>
                </a:solidFill>
              </a:rPr>
              <a:t>2.014</a:t>
            </a:r>
          </a:p>
        </p:txBody>
      </p:sp>
    </p:spTree>
    <p:extLst>
      <p:ext uri="{BB962C8B-B14F-4D97-AF65-F5344CB8AC3E}">
        <p14:creationId xmlns:p14="http://schemas.microsoft.com/office/powerpoint/2010/main" val="282960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13"/>
                                        </p:tgtEl>
                                      </p:cBhvr>
                                      <p:by x="150000" y="150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1000" fill="hold"/>
                                        <p:tgtEl>
                                          <p:spTgt spid="14"/>
                                        </p:tgtEl>
                                      </p:cBhvr>
                                      <p:by x="150000" y="150000"/>
                                    </p:animScale>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073180" y="1843168"/>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cxnSp>
        <p:nvCxnSpPr>
          <p:cNvPr id="9" name="Straight Arrow Connector 15"/>
          <p:cNvCxnSpPr/>
          <p:nvPr/>
        </p:nvCxnSpPr>
        <p:spPr>
          <a:xfrm flipH="1">
            <a:off x="10406204" y="2632483"/>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406204" y="450216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073180" y="5508183"/>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dirty="0" err="1"/>
              <a:t>GWh</a:t>
            </a:r>
            <a:r>
              <a:rPr lang="es-ES" b="1" dirty="0">
                <a:solidFill>
                  <a:schemeClr val="bg2">
                    <a:lumMod val="75000"/>
                  </a:schemeClr>
                </a:solidFill>
              </a:rPr>
              <a:t>: </a:t>
            </a:r>
            <a:r>
              <a:rPr lang="es-ES" b="1" dirty="0"/>
              <a:t>			8.165</a:t>
            </a:r>
          </a:p>
        </p:txBody>
      </p:sp>
      <p:sp>
        <p:nvSpPr>
          <p:cNvPr id="20" name="Elipse 15"/>
          <p:cNvSpPr/>
          <p:nvPr/>
        </p:nvSpPr>
        <p:spPr>
          <a:xfrm>
            <a:off x="10406204" y="3966540"/>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0344477" y="4353918"/>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105165" y="2343628"/>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05165" y="407695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
        <p:nvSpPr>
          <p:cNvPr id="20" name="Elipse 15"/>
          <p:cNvSpPr/>
          <p:nvPr/>
        </p:nvSpPr>
        <p:spPr>
          <a:xfrm>
            <a:off x="6001267" y="360589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001267" y="397549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spTree>
    <p:extLst>
      <p:ext uri="{BB962C8B-B14F-4D97-AF65-F5344CB8AC3E}">
        <p14:creationId xmlns:p14="http://schemas.microsoft.com/office/powerpoint/2010/main" val="174587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857337" y="2343628"/>
            <a:ext cx="914804" cy="1174288"/>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910677" y="4013493"/>
            <a:ext cx="861464" cy="1319510"/>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9.656</a:t>
            </a:r>
          </a:p>
        </p:txBody>
      </p:sp>
      <p:sp>
        <p:nvSpPr>
          <p:cNvPr id="20" name="Elipse 15"/>
          <p:cNvSpPr/>
          <p:nvPr/>
        </p:nvSpPr>
        <p:spPr>
          <a:xfrm>
            <a:off x="6803997" y="3541986"/>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831973" y="388796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Clientes: </a:t>
            </a:r>
            <a:r>
              <a:rPr lang="es-ES" b="1" dirty="0"/>
              <a:t>			1.397.073</a:t>
            </a:r>
          </a:p>
        </p:txBody>
      </p:sp>
    </p:spTree>
    <p:extLst>
      <p:ext uri="{BB962C8B-B14F-4D97-AF65-F5344CB8AC3E}">
        <p14:creationId xmlns:p14="http://schemas.microsoft.com/office/powerpoint/2010/main" val="424862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7340600" y="2343628"/>
            <a:ext cx="431542" cy="1082857"/>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340600" y="3994150"/>
            <a:ext cx="431542" cy="1338854"/>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10.355</a:t>
            </a:r>
          </a:p>
        </p:txBody>
      </p:sp>
      <p:sp>
        <p:nvSpPr>
          <p:cNvPr id="20" name="Elipse 15"/>
          <p:cNvSpPr/>
          <p:nvPr/>
        </p:nvSpPr>
        <p:spPr>
          <a:xfrm>
            <a:off x="7252244" y="3491098"/>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7252244" y="3828081"/>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Clientes: </a:t>
            </a:r>
            <a:r>
              <a:rPr lang="es-ES" b="1" dirty="0"/>
              <a:t>			1.445.868</a:t>
            </a:r>
          </a:p>
        </p:txBody>
      </p:sp>
    </p:spTree>
    <p:extLst>
      <p:ext uri="{BB962C8B-B14F-4D97-AF65-F5344CB8AC3E}">
        <p14:creationId xmlns:p14="http://schemas.microsoft.com/office/powerpoint/2010/main" val="254643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sp>
        <p:nvSpPr>
          <p:cNvPr id="20" name="Text Placeholder 77"/>
          <p:cNvSpPr>
            <a:spLocks noGrp="1"/>
          </p:cNvSpPr>
          <p:nvPr>
            <p:ph type="body" sz="quarter" idx="4294967295"/>
          </p:nvPr>
        </p:nvSpPr>
        <p:spPr>
          <a:xfrm>
            <a:off x="1913076" y="3768158"/>
            <a:ext cx="5980991" cy="477483"/>
          </a:xfrm>
          <a:prstGeom prst="rect">
            <a:avLst/>
          </a:prstGeom>
        </p:spPr>
        <p:txBody>
          <a:bodyPr/>
          <a:lstStyle/>
          <a:p>
            <a:r>
              <a:rPr lang="en-US" dirty="0"/>
              <a:t> </a:t>
            </a:r>
            <a:r>
              <a:rPr lang="es-PY" dirty="0"/>
              <a:t>09:00 120/80, 10:00 150/90, 11:00 160/100</a:t>
            </a:r>
            <a:endParaRPr lang="en-US" dirty="0"/>
          </a:p>
        </p:txBody>
      </p:sp>
    </p:spTree>
    <p:extLst>
      <p:ext uri="{BB962C8B-B14F-4D97-AF65-F5344CB8AC3E}">
        <p14:creationId xmlns:p14="http://schemas.microsoft.com/office/powerpoint/2010/main" val="118177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a:off x="7772142" y="2343628"/>
            <a:ext cx="1148854" cy="975643"/>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V="1">
            <a:off x="7772142" y="3665779"/>
            <a:ext cx="1095514" cy="1667225"/>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14.579</a:t>
            </a:r>
          </a:p>
        </p:txBody>
      </p:sp>
      <p:sp>
        <p:nvSpPr>
          <p:cNvPr id="20" name="Elipse 15"/>
          <p:cNvSpPr/>
          <p:nvPr/>
        </p:nvSpPr>
        <p:spPr>
          <a:xfrm>
            <a:off x="8867656" y="3331853"/>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8867656" y="3564323"/>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Clientes: </a:t>
            </a:r>
            <a:r>
              <a:rPr lang="es-ES" b="1" dirty="0"/>
              <a:t>			1.669.120</a:t>
            </a:r>
          </a:p>
        </p:txBody>
      </p:sp>
    </p:spTree>
    <p:extLst>
      <p:ext uri="{BB962C8B-B14F-4D97-AF65-F5344CB8AC3E}">
        <p14:creationId xmlns:p14="http://schemas.microsoft.com/office/powerpoint/2010/main" val="230689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cxnSp>
        <p:nvCxnSpPr>
          <p:cNvPr id="12" name="Straight Arrow Connector 15"/>
          <p:cNvCxnSpPr/>
          <p:nvPr/>
        </p:nvCxnSpPr>
        <p:spPr>
          <a:xfrm>
            <a:off x="12710389" y="1195656"/>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409093" y="914096"/>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4"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6" name="Straight Arrow Connector 15"/>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18" name="TextBox 17"/>
          <p:cNvSpPr txBox="1"/>
          <p:nvPr/>
        </p:nvSpPr>
        <p:spPr>
          <a:xfrm>
            <a:off x="12861561" y="4946754"/>
            <a:ext cx="2365650" cy="58477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3200" b="1" dirty="0">
                <a:solidFill>
                  <a:schemeClr val="bg1"/>
                </a:solidFill>
              </a:rPr>
              <a:t>2.014</a:t>
            </a:r>
          </a:p>
        </p:txBody>
      </p:sp>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3161654" y="4463512"/>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0358" y="4181952"/>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1" name="Straight Arrow Connector 20"/>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3" name="TextBox 22"/>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2"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7"/>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2" name="TextBox 2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338753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5315919" y="3766088"/>
            <a:ext cx="960895" cy="1689316"/>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2583" y="3004080"/>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cxnSp>
        <p:nvCxnSpPr>
          <p:cNvPr id="27"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9"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sp>
        <p:nvSpPr>
          <p:cNvPr id="32" name="TextBox 3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6900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338650" y="-46166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1.855.241</a:t>
            </a:r>
          </a:p>
        </p:txBody>
      </p:sp>
      <p:cxnSp>
        <p:nvCxnSpPr>
          <p:cNvPr id="11" name="Straight Arrow Connector 15"/>
          <p:cNvCxnSpPr/>
          <p:nvPr/>
        </p:nvCxnSpPr>
        <p:spPr>
          <a:xfrm flipH="1">
            <a:off x="10671675" y="327650"/>
            <a:ext cx="1666976" cy="1256049"/>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671675" y="21973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338651" y="32033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8.027</a:t>
            </a:r>
          </a:p>
        </p:txBody>
      </p:sp>
      <p:sp>
        <p:nvSpPr>
          <p:cNvPr id="14" name="Elipse 15"/>
          <p:cNvSpPr/>
          <p:nvPr/>
        </p:nvSpPr>
        <p:spPr>
          <a:xfrm>
            <a:off x="10557375" y="15982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10609948" y="20490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5118100" y="1244600"/>
            <a:ext cx="800100" cy="6223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63175" y="37594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946</a:t>
            </a:r>
          </a:p>
        </p:txBody>
      </p:sp>
      <p:sp>
        <p:nvSpPr>
          <p:cNvPr id="14" name="Elipse 15"/>
          <p:cNvSpPr/>
          <p:nvPr/>
        </p:nvSpPr>
        <p:spPr>
          <a:xfrm>
            <a:off x="5985375" y="18903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063348" y="36365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54750" y="4908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737.092</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26347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247900" cy="5588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896100" y="3454400"/>
            <a:ext cx="934051" cy="1561080"/>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1.127</a:t>
            </a:r>
          </a:p>
        </p:txBody>
      </p:sp>
      <p:sp>
        <p:nvSpPr>
          <p:cNvPr id="14" name="Elipse 15"/>
          <p:cNvSpPr/>
          <p:nvPr/>
        </p:nvSpPr>
        <p:spPr>
          <a:xfrm>
            <a:off x="6785475" y="17506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799948" y="33063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Población: </a:t>
            </a:r>
            <a:r>
              <a:rPr lang="es-ES" b="1" dirty="0"/>
              <a:t>		761.398</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27355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1.216</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Población: </a:t>
            </a:r>
            <a:r>
              <a:rPr lang="es-ES" b="1" dirty="0"/>
              <a:t>		775.094</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04542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1.710</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Población: </a:t>
            </a:r>
            <a:r>
              <a:rPr lang="es-ES" b="1" dirty="0"/>
              <a:t>		826.959</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38736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14" name="Tabla 13"/>
          <p:cNvGraphicFramePr>
            <a:graphicFrameLocks noGrp="1"/>
          </p:cNvGraphicFramePr>
          <p:nvPr>
            <p:extLst>
              <p:ext uri="{D42A27DB-BD31-4B8C-83A1-F6EECF244321}">
                <p14:modId xmlns:p14="http://schemas.microsoft.com/office/powerpoint/2010/main" val="3219316676"/>
              </p:ext>
            </p:extLst>
          </p:nvPr>
        </p:nvGraphicFramePr>
        <p:xfrm>
          <a:off x="3251226" y="3523007"/>
          <a:ext cx="3958281" cy="1572768"/>
        </p:xfrm>
        <a:graphic>
          <a:graphicData uri="http://schemas.openxmlformats.org/drawingml/2006/table">
            <a:tbl>
              <a:tblPr firstRow="1" bandRow="1">
                <a:tableStyleId>{5C22544A-7EE6-4342-B048-85BDC9FD1C3A}</a:tableStyleId>
              </a:tblPr>
              <a:tblGrid>
                <a:gridCol w="881448">
                  <a:extLst>
                    <a:ext uri="{9D8B030D-6E8A-4147-A177-3AD203B41FA5}">
                      <a16:colId xmlns:a16="http://schemas.microsoft.com/office/drawing/2014/main" val="2400718974"/>
                    </a:ext>
                  </a:extLst>
                </a:gridCol>
                <a:gridCol w="3076833">
                  <a:extLst>
                    <a:ext uri="{9D8B030D-6E8A-4147-A177-3AD203B41FA5}">
                      <a16:colId xmlns:a16="http://schemas.microsoft.com/office/drawing/2014/main" val="2652223293"/>
                    </a:ext>
                  </a:extLst>
                </a:gridCol>
              </a:tblGrid>
              <a:tr h="370840">
                <a:tc>
                  <a:txBody>
                    <a:bodyPr/>
                    <a:lstStyle/>
                    <a:p>
                      <a:pPr algn="ctr"/>
                      <a:r>
                        <a:rPr lang="es-PY" dirty="0"/>
                        <a:t>Hora</a:t>
                      </a:r>
                    </a:p>
                  </a:txBody>
                  <a:tcPr/>
                </a:tc>
                <a:tc>
                  <a:txBody>
                    <a:bodyPr/>
                    <a:lstStyle/>
                    <a:p>
                      <a:pPr algn="ctr"/>
                      <a:r>
                        <a:rPr lang="es-PY" dirty="0"/>
                        <a:t>Lectura</a:t>
                      </a:r>
                      <a:r>
                        <a:rPr lang="es-PY" baseline="0" dirty="0"/>
                        <a:t> presión arterial</a:t>
                      </a:r>
                      <a:endParaRPr lang="es-PY" dirty="0"/>
                    </a:p>
                  </a:txBody>
                  <a:tcPr anchor="ctr"/>
                </a:tc>
                <a:extLst>
                  <a:ext uri="{0D108BD9-81ED-4DB2-BD59-A6C34878D82A}">
                    <a16:rowId xmlns:a16="http://schemas.microsoft.com/office/drawing/2014/main" val="313097846"/>
                  </a:ext>
                </a:extLst>
              </a:tr>
              <a:tr h="370840">
                <a:tc>
                  <a:txBody>
                    <a:bodyPr/>
                    <a:lstStyle/>
                    <a:p>
                      <a:pPr algn="ctr"/>
                      <a:r>
                        <a:rPr lang="es-PY" dirty="0"/>
                        <a:t>09:00</a:t>
                      </a:r>
                    </a:p>
                  </a:txBody>
                  <a:tcPr/>
                </a:tc>
                <a:tc>
                  <a:txBody>
                    <a:bodyPr/>
                    <a:lstStyle/>
                    <a:p>
                      <a:pPr algn="ctr"/>
                      <a:r>
                        <a:rPr lang="es-PY" dirty="0"/>
                        <a:t>120/80</a:t>
                      </a:r>
                    </a:p>
                  </a:txBody>
                  <a:tcPr anchor="ctr"/>
                </a:tc>
                <a:extLst>
                  <a:ext uri="{0D108BD9-81ED-4DB2-BD59-A6C34878D82A}">
                    <a16:rowId xmlns:a16="http://schemas.microsoft.com/office/drawing/2014/main" val="256503769"/>
                  </a:ext>
                </a:extLst>
              </a:tr>
              <a:tr h="370840">
                <a:tc>
                  <a:txBody>
                    <a:bodyPr/>
                    <a:lstStyle/>
                    <a:p>
                      <a:pPr marL="0" marR="0" lvl="0" indent="0" algn="ctr" defTabSz="1005840" rtl="0" eaLnBrk="1" fontAlgn="auto" latinLnBrk="0" hangingPunct="1">
                        <a:lnSpc>
                          <a:spcPct val="100000"/>
                        </a:lnSpc>
                        <a:spcBef>
                          <a:spcPts val="0"/>
                        </a:spcBef>
                        <a:spcAft>
                          <a:spcPts val="0"/>
                        </a:spcAft>
                        <a:buClrTx/>
                        <a:buSzTx/>
                        <a:buFontTx/>
                        <a:buNone/>
                        <a:tabLst/>
                        <a:defRPr/>
                      </a:pPr>
                      <a:r>
                        <a:rPr lang="es-PY" dirty="0"/>
                        <a:t>10:00</a:t>
                      </a:r>
                    </a:p>
                  </a:txBody>
                  <a:tcPr/>
                </a:tc>
                <a:tc>
                  <a:txBody>
                    <a:bodyPr/>
                    <a:lstStyle/>
                    <a:p>
                      <a:pPr algn="ctr"/>
                      <a:r>
                        <a:rPr lang="es-PY" dirty="0"/>
                        <a:t>150/90</a:t>
                      </a:r>
                    </a:p>
                  </a:txBody>
                  <a:tcPr anchor="ctr"/>
                </a:tc>
                <a:extLst>
                  <a:ext uri="{0D108BD9-81ED-4DB2-BD59-A6C34878D82A}">
                    <a16:rowId xmlns:a16="http://schemas.microsoft.com/office/drawing/2014/main" val="3266583977"/>
                  </a:ext>
                </a:extLst>
              </a:tr>
              <a:tr h="370840">
                <a:tc>
                  <a:txBody>
                    <a:bodyPr/>
                    <a:lstStyle/>
                    <a:p>
                      <a:pPr marL="0" marR="0" lvl="0" indent="0" algn="ctr" defTabSz="1005840" rtl="0" eaLnBrk="1" fontAlgn="auto" latinLnBrk="0" hangingPunct="1">
                        <a:lnSpc>
                          <a:spcPct val="100000"/>
                        </a:lnSpc>
                        <a:spcBef>
                          <a:spcPts val="0"/>
                        </a:spcBef>
                        <a:spcAft>
                          <a:spcPts val="0"/>
                        </a:spcAft>
                        <a:buClrTx/>
                        <a:buSzTx/>
                        <a:buFontTx/>
                        <a:buNone/>
                        <a:tabLst/>
                        <a:defRPr/>
                      </a:pPr>
                      <a:r>
                        <a:rPr lang="es-PY" dirty="0"/>
                        <a:t>11:00</a:t>
                      </a:r>
                    </a:p>
                  </a:txBody>
                  <a:tcPr/>
                </a:tc>
                <a:tc>
                  <a:txBody>
                    <a:bodyPr/>
                    <a:lstStyle/>
                    <a:p>
                      <a:pPr algn="ctr"/>
                      <a:r>
                        <a:rPr lang="es-PY" dirty="0"/>
                        <a:t>160/100</a:t>
                      </a:r>
                    </a:p>
                  </a:txBody>
                  <a:tcPr anchor="ctr"/>
                </a:tc>
                <a:extLst>
                  <a:ext uri="{0D108BD9-81ED-4DB2-BD59-A6C34878D82A}">
                    <a16:rowId xmlns:a16="http://schemas.microsoft.com/office/drawing/2014/main" val="428906295"/>
                  </a:ext>
                </a:extLst>
              </a:tr>
            </a:tbl>
          </a:graphicData>
        </a:graphic>
      </p:graphicFrame>
    </p:spTree>
    <p:extLst>
      <p:ext uri="{BB962C8B-B14F-4D97-AF65-F5344CB8AC3E}">
        <p14:creationId xmlns:p14="http://schemas.microsoft.com/office/powerpoint/2010/main" val="2017150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sp>
        <p:nvSpPr>
          <p:cNvPr id="17" name="CuadroTexto 16"/>
          <p:cNvSpPr txBox="1"/>
          <p:nvPr/>
        </p:nvSpPr>
        <p:spPr>
          <a:xfrm>
            <a:off x="899926" y="2514579"/>
            <a:ext cx="8619860" cy="923330"/>
          </a:xfrm>
          <a:prstGeom prst="rect">
            <a:avLst/>
          </a:prstGeom>
          <a:noFill/>
        </p:spPr>
        <p:txBody>
          <a:bodyPr wrap="none" rtlCol="0">
            <a:spAutoFit/>
          </a:bodyPr>
          <a:lstStyle/>
          <a:p>
            <a:r>
              <a:rPr lang="es-PY" dirty="0"/>
              <a:t>El doctor puede utilizar su conocimiento sobre presión arterial y puede verificar en las lecturas</a:t>
            </a:r>
            <a:br>
              <a:rPr lang="es-PY" dirty="0"/>
            </a:br>
            <a:r>
              <a:rPr lang="es-PY" dirty="0"/>
              <a:t>del paciente si está empeorando o no. Las drogas pueden entonces ser administradas </a:t>
            </a:r>
            <a:br>
              <a:rPr lang="es-PY" dirty="0"/>
            </a:br>
            <a:r>
              <a:rPr lang="es-PY" dirty="0"/>
              <a:t>para reducir la presión arterial.</a:t>
            </a:r>
          </a:p>
        </p:txBody>
      </p:sp>
    </p:spTree>
    <p:extLst>
      <p:ext uri="{BB962C8B-B14F-4D97-AF65-F5344CB8AC3E}">
        <p14:creationId xmlns:p14="http://schemas.microsoft.com/office/powerpoint/2010/main" val="504461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Proceso ETL</a:t>
            </a:r>
            <a:r>
              <a:rPr lang="es-PY" sz="4300" noProof="1">
                <a:latin typeface="Adobe Fangsong Std R" panose="02020400000000000000" pitchFamily="18" charset="-128"/>
                <a:ea typeface="Adobe Fangsong Std R" panose="02020400000000000000" pitchFamily="18" charset="-128"/>
              </a:rPr>
              <a:t>?</a:t>
            </a:r>
          </a:p>
        </p:txBody>
      </p:sp>
      <p:graphicFrame>
        <p:nvGraphicFramePr>
          <p:cNvPr id="3" name="Diagrama 2"/>
          <p:cNvGraphicFramePr/>
          <p:nvPr>
            <p:extLst>
              <p:ext uri="{D42A27DB-BD31-4B8C-83A1-F6EECF244321}">
                <p14:modId xmlns:p14="http://schemas.microsoft.com/office/powerpoint/2010/main" val="4154788450"/>
              </p:ext>
            </p:extLst>
          </p:nvPr>
        </p:nvGraphicFramePr>
        <p:xfrm>
          <a:off x="1446538" y="1885779"/>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1934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9473</Words>
  <Application>Microsoft Office PowerPoint</Application>
  <PresentationFormat>Custom</PresentationFormat>
  <Paragraphs>542</Paragraphs>
  <Slides>69</Slides>
  <Notes>65</Notes>
  <HiddenSlides>2</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69</vt:i4>
      </vt:variant>
    </vt:vector>
  </HeadingPairs>
  <TitlesOfParts>
    <vt:vector size="83" baseType="lpstr">
      <vt:lpstr>Adobe Fangsong Std R</vt:lpstr>
      <vt:lpstr>ＭＳ Ｐゴシック</vt:lpstr>
      <vt:lpstr>ＭＳ Ｐゴシック</vt:lpstr>
      <vt:lpstr>Arial</vt:lpstr>
      <vt:lpstr>Arial Black</vt:lpstr>
      <vt:lpstr>Calibri</vt:lpstr>
      <vt:lpstr>Calibri Light</vt:lpstr>
      <vt:lpstr>Century Gothic</vt:lpstr>
      <vt:lpstr>Garamond</vt:lpstr>
      <vt:lpstr>Gill Sans MT</vt:lpstr>
      <vt:lpstr>Lucida Grande</vt:lpstr>
      <vt:lpstr>ヒラギノ角ゴ Pro W3</vt:lpstr>
      <vt:lpstr>Red Brochure 11 x 8.5</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2016-11-09T21:01:57Z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